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67" r:id="rId1"/>
  </p:sldMasterIdLst>
  <p:notesMasterIdLst>
    <p:notesMasterId r:id="rId20"/>
  </p:notesMasterIdLst>
  <p:sldIdLst>
    <p:sldId id="473" r:id="rId2"/>
    <p:sldId id="477" r:id="rId3"/>
    <p:sldId id="266" r:id="rId4"/>
    <p:sldId id="463" r:id="rId5"/>
    <p:sldId id="497" r:id="rId6"/>
    <p:sldId id="445" r:id="rId7"/>
    <p:sldId id="495" r:id="rId8"/>
    <p:sldId id="362" r:id="rId9"/>
    <p:sldId id="464" r:id="rId10"/>
    <p:sldId id="447" r:id="rId11"/>
    <p:sldId id="469" r:id="rId12"/>
    <p:sldId id="452" r:id="rId13"/>
    <p:sldId id="480" r:id="rId14"/>
    <p:sldId id="481" r:id="rId15"/>
    <p:sldId id="382" r:id="rId16"/>
    <p:sldId id="483" r:id="rId17"/>
    <p:sldId id="388" r:id="rId18"/>
    <p:sldId id="494" r:id="rId19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51F37"/>
    <a:srgbClr val="141D32"/>
    <a:srgbClr val="CCFFFF"/>
    <a:srgbClr val="A5BCC4"/>
    <a:srgbClr val="003366"/>
    <a:srgbClr val="0033CC"/>
    <a:srgbClr val="BFEBFA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4476" autoAdjust="0"/>
  </p:normalViewPr>
  <p:slideViewPr>
    <p:cSldViewPr>
      <p:cViewPr>
        <p:scale>
          <a:sx n="78" d="100"/>
          <a:sy n="78" d="100"/>
        </p:scale>
        <p:origin x="-177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8.6383740533684E-2"/>
          <c:y val="4.1108944933945409E-2"/>
          <c:w val="0.77770404151426553"/>
          <c:h val="0.8605275010279785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6659.43</c:v>
                </c:pt>
                <c:pt idx="1">
                  <c:v>6724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6572.77</c:v>
                </c:pt>
                <c:pt idx="1">
                  <c:v>6572</c:v>
                </c:pt>
              </c:numCache>
            </c:numRef>
          </c:val>
        </c:ser>
        <c:shape val="cylinder"/>
        <c:axId val="68817280"/>
        <c:axId val="68818816"/>
        <c:axId val="0"/>
      </c:bar3DChart>
      <c:catAx>
        <c:axId val="68817280"/>
        <c:scaling>
          <c:orientation val="minMax"/>
        </c:scaling>
        <c:axPos val="b"/>
        <c:numFmt formatCode="General" sourceLinked="0"/>
        <c:tickLblPos val="nextTo"/>
        <c:crossAx val="68818816"/>
        <c:crosses val="autoZero"/>
        <c:auto val="1"/>
        <c:lblAlgn val="ctr"/>
        <c:lblOffset val="100"/>
      </c:catAx>
      <c:valAx>
        <c:axId val="68818816"/>
        <c:scaling>
          <c:orientation val="minMax"/>
          <c:max val="7550"/>
          <c:min val="1000"/>
        </c:scaling>
        <c:axPos val="l"/>
        <c:majorGridlines/>
        <c:numFmt formatCode="General" sourceLinked="1"/>
        <c:tickLblPos val="nextTo"/>
        <c:crossAx val="68817280"/>
        <c:crosses val="autoZero"/>
        <c:crossBetween val="between"/>
        <c:majorUnit val="50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hart>
    <c:view3D>
      <c:depthPercent val="100"/>
      <c:rAngAx val="1"/>
    </c:view3D>
    <c:sideWall>
      <c:spPr>
        <a:solidFill>
          <a:schemeClr val="bg2"/>
        </a:solidFill>
      </c:spPr>
    </c:sideWall>
    <c:backWall>
      <c:spPr>
        <a:solidFill>
          <a:schemeClr val="bg2"/>
        </a:solidFill>
      </c:spPr>
    </c:backWall>
    <c:plotArea>
      <c:layout>
        <c:manualLayout>
          <c:layoutTarget val="inner"/>
          <c:xMode val="edge"/>
          <c:yMode val="edge"/>
          <c:x val="8.6418676365005942E-2"/>
          <c:y val="4.0209561231172232E-2"/>
          <c:w val="0.76966573685015816"/>
          <c:h val="0.7905874830479195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5274.73</c:v>
                </c:pt>
                <c:pt idx="1">
                  <c:v>1384.7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5193.7299999999996</c:v>
                </c:pt>
                <c:pt idx="1">
                  <c:v>1379.04</c:v>
                </c:pt>
              </c:numCache>
            </c:numRef>
          </c:val>
        </c:ser>
        <c:shape val="box"/>
        <c:axId val="68832256"/>
        <c:axId val="69121536"/>
        <c:axId val="0"/>
      </c:bar3DChart>
      <c:catAx>
        <c:axId val="688322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solidFill>
                  <a:srgbClr val="1D2A4B"/>
                </a:solidFill>
              </a:defRPr>
            </a:pPr>
            <a:endParaRPr lang="ru-RU"/>
          </a:p>
        </c:txPr>
        <c:crossAx val="69121536"/>
        <c:crosses val="autoZero"/>
        <c:auto val="1"/>
        <c:lblAlgn val="ctr"/>
        <c:lblOffset val="100"/>
      </c:catAx>
      <c:valAx>
        <c:axId val="69121536"/>
        <c:scaling>
          <c:orientation val="minMax"/>
          <c:max val="5500"/>
          <c:min val="0"/>
        </c:scaling>
        <c:axPos val="l"/>
        <c:majorGridlines/>
        <c:min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1D2A4B"/>
                </a:solidFill>
              </a:defRPr>
            </a:pPr>
            <a:endParaRPr lang="ru-RU"/>
          </a:p>
        </c:txPr>
        <c:crossAx val="68832256"/>
        <c:crosses val="autoZero"/>
        <c:crossBetween val="between"/>
        <c:majorUnit val="500"/>
      </c:valAx>
      <c:spPr>
        <a:gradFill>
          <a:gsLst>
            <a:gs pos="0">
              <a:schemeClr val="bg2">
                <a:tint val="50000"/>
                <a:satMod val="180000"/>
              </a:schemeClr>
            </a:gs>
            <a:gs pos="100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</c:spPr>
    </c:plotArea>
    <c:legend>
      <c:legendPos val="r"/>
      <c:layout>
        <c:manualLayout>
          <c:xMode val="edge"/>
          <c:yMode val="edge"/>
          <c:x val="0.78720147663512974"/>
          <c:y val="0.22719386547269826"/>
          <c:w val="0.20383055141623496"/>
          <c:h val="0.34653368328958867"/>
        </c:manualLayout>
      </c:layout>
      <c:txPr>
        <a:bodyPr/>
        <a:lstStyle/>
        <a:p>
          <a:pPr>
            <a:defRPr sz="2800">
              <a:solidFill>
                <a:srgbClr val="1D2A4B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hart>
    <c:autoTitleDeleted val="1"/>
    <c:view3D>
      <c:rotX val="30"/>
      <c:perspective val="20"/>
    </c:view3D>
    <c:plotArea>
      <c:layout>
        <c:manualLayout>
          <c:layoutTarget val="inner"/>
          <c:xMode val="edge"/>
          <c:yMode val="edge"/>
          <c:x val="0"/>
          <c:y val="0"/>
          <c:w val="0.65026459973753259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</c:spPr>
          <c:explosion val="25"/>
          <c:dPt>
            <c:idx val="0"/>
            <c:spPr>
              <a:solidFill>
                <a:schemeClr val="accent3"/>
              </a:solidFill>
            </c:spPr>
          </c:dPt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0.20799999999999999</c:v>
                </c:pt>
                <c:pt idx="1">
                  <c:v>0.79200000000000004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ayout/>
      <c:txPr>
        <a:bodyPr/>
        <a:lstStyle/>
        <a:p>
          <a:pPr>
            <a:defRPr sz="2398">
              <a:solidFill>
                <a:srgbClr val="1D2A4B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33311884526537E-2"/>
          <c:y val="3.4032846183520642E-2"/>
          <c:w val="0.9541666666666665"/>
          <c:h val="0.861390177077099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1"/>
              <c:spPr>
                <a:noFill/>
                <a:ln w="2538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999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2"/>
              <c:spPr>
                <a:noFill/>
                <a:ln w="2538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99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spPr>
                <a:noFill/>
                <a:ln w="2538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99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spPr>
                <a:noFill/>
                <a:ln w="2538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99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spPr>
              <a:noFill/>
              <a:ln w="2538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99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showLeaderLines val="1"/>
            <c:leaderLines>
              <c:spPr>
                <a:ln w="9519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 на имущество физ.лиц</c:v>
                </c:pt>
                <c:pt idx="2">
                  <c:v>гос.пошлина</c:v>
                </c:pt>
                <c:pt idx="3">
                  <c:v>Доходы от уплаты акцизов</c:v>
                </c:pt>
                <c:pt idx="4">
                  <c:v>земельный налог с физ.лиц</c:v>
                </c:pt>
                <c:pt idx="5">
                  <c:v>земельный налог с организаций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4.4999999999999998E-2</c:v>
                </c:pt>
                <c:pt idx="1">
                  <c:v>7.0000000000000007E-2</c:v>
                </c:pt>
                <c:pt idx="3">
                  <c:v>1.9E-2</c:v>
                </c:pt>
                <c:pt idx="4">
                  <c:v>3.7999999999999999E-2</c:v>
                </c:pt>
                <c:pt idx="5">
                  <c:v>1.4999999999999999E-2</c:v>
                </c:pt>
              </c:numCache>
            </c:numRef>
          </c:val>
        </c:ser>
      </c:pie3DChart>
      <c:spPr>
        <a:noFill/>
        <a:ln w="25383">
          <a:noFill/>
        </a:ln>
      </c:spPr>
    </c:plotArea>
    <c:legend>
      <c:legendPos val="b"/>
      <c:layout/>
      <c:spPr>
        <a:noFill/>
        <a:ln w="25383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6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hPercent val="282"/>
      <c:rotY val="0"/>
      <c:depthPercent val="60"/>
      <c:perspective val="100"/>
    </c:view3D>
    <c:floor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7485521244765906"/>
          <c:y val="3.1291326053377602E-2"/>
          <c:w val="0.78182033892785852"/>
          <c:h val="0.51954823120011762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 w="9511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dLbls>
            <c:dLbl>
              <c:idx val="0"/>
              <c:layout>
                <c:manualLayout>
                  <c:x val="3.4969833332694836E-2"/>
                  <c:y val="8.5342220040067751E-3"/>
                </c:manualLayout>
              </c:layout>
              <c:spPr>
                <a:noFill/>
                <a:ln w="2536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97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FFFF00">
                <a:alpha val="85000"/>
              </a:srgbClr>
            </a:solidFill>
            <a:ln w="9511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dPt>
            <c:idx val="0"/>
            <c:spPr>
              <a:solidFill>
                <a:srgbClr val="FFFF00">
                  <a:alpha val="85000"/>
                </a:srgbClr>
              </a:solidFill>
              <a:ln w="9511" cap="flat" cmpd="sng" algn="ctr">
                <a:solidFill>
                  <a:srgbClr val="FFFF00"/>
                </a:solidFill>
                <a:round/>
              </a:ln>
              <a:effectLst/>
              <a:sp3d contourW="9525">
                <a:contourClr>
                  <a:srgbClr val="FFFF00"/>
                </a:contourClr>
              </a:sp3d>
            </c:spPr>
          </c:dPt>
          <c:dLbls>
            <c:dLbl>
              <c:idx val="0"/>
              <c:layout>
                <c:manualLayout>
                  <c:x val="1.9325319217404865E-2"/>
                  <c:y val="-4.266887012554163E-3"/>
                </c:manualLayout>
              </c:layout>
              <c:spPr>
                <a:noFill/>
                <a:ln w="2536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97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8.5000000000000006E-2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уплаты акцизов</c:v>
                </c:pt>
              </c:strCache>
            </c:strRef>
          </c:tx>
          <c:spPr>
            <a:solidFill>
              <a:schemeClr val="bg2">
                <a:lumMod val="50000"/>
                <a:alpha val="85000"/>
              </a:schemeClr>
            </a:solidFill>
            <a:ln w="9511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dLbls>
            <c:dLbl>
              <c:idx val="0"/>
              <c:layout>
                <c:manualLayout>
                  <c:x val="5.3214872676982227E-3"/>
                  <c:y val="-1.2800773032387094E-2"/>
                </c:manualLayout>
              </c:layout>
              <c:spPr>
                <a:noFill/>
                <a:ln w="25363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97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0.11600000000000001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 на имущество физ.лиц</c:v>
                </c:pt>
              </c:strCache>
            </c:strRef>
          </c:tx>
          <c:spPr>
            <a:solidFill>
              <a:srgbClr val="7030A0">
                <a:alpha val="85000"/>
              </a:srgbClr>
            </a:solidFill>
            <a:ln w="9511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dLbls>
            <c:dLbl>
              <c:idx val="0"/>
              <c:layout>
                <c:manualLayout>
                  <c:x val="2.4326798938049028E-2"/>
                  <c:y val="-5.6893320097050164E-3"/>
                </c:manualLayout>
              </c:layout>
              <c:showVal val="1"/>
            </c:dLbl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Лист1!$E$2</c:f>
              <c:numCache>
                <c:formatCode>0.0%</c:formatCode>
                <c:ptCount val="1"/>
                <c:pt idx="0">
                  <c:v>8.5000000000000006E-2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Земельный налог с физ.лиц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11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dLbls>
            <c:dLbl>
              <c:idx val="0"/>
              <c:layout>
                <c:manualLayout>
                  <c:x val="1.9765524137164849E-2"/>
                  <c:y val="-8.5339980145575211E-3"/>
                </c:manualLayout>
              </c:layout>
              <c:showVal val="1"/>
            </c:dLbl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Лист1!$F$2</c:f>
              <c:numCache>
                <c:formatCode>0.0%</c:formatCode>
                <c:ptCount val="1"/>
                <c:pt idx="0">
                  <c:v>0.22800000000000001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 с организаций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11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dLbls>
            <c:spPr>
              <a:noFill/>
              <a:ln w="25363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исполнения</c:v>
                </c:pt>
              </c:strCache>
            </c:strRef>
          </c:cat>
          <c:val>
            <c:numRef>
              <c:f>Лист1!$G$2</c:f>
              <c:numCache>
                <c:formatCode>0.0%</c:formatCode>
                <c:ptCount val="1"/>
                <c:pt idx="0">
                  <c:v>9.2999999999999999E-2</c:v>
                </c:pt>
              </c:numCache>
            </c:numRef>
          </c:val>
        </c:ser>
        <c:dLbls>
          <c:showVal val="1"/>
        </c:dLbls>
        <c:gapWidth val="65"/>
        <c:shape val="cylinder"/>
        <c:axId val="75677056"/>
        <c:axId val="75688192"/>
        <c:axId val="0"/>
      </c:bar3DChart>
      <c:catAx>
        <c:axId val="7567705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22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688192"/>
        <c:crosses val="autoZero"/>
        <c:auto val="1"/>
        <c:lblAlgn val="ctr"/>
        <c:lblOffset val="100"/>
      </c:catAx>
      <c:valAx>
        <c:axId val="75688192"/>
        <c:scaling>
          <c:orientation val="minMax"/>
        </c:scaling>
        <c:axPos val="b"/>
        <c:majorGridlines>
          <c:spPr>
            <a:ln w="9511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ln w="951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5677056"/>
        <c:crosses val="autoZero"/>
        <c:crossBetween val="between"/>
      </c:valAx>
      <c:spPr>
        <a:noFill/>
        <a:ln w="25363">
          <a:noFill/>
        </a:ln>
      </c:spPr>
    </c:plotArea>
    <c:legend>
      <c:legendPos val="b"/>
      <c:layout>
        <c:manualLayout>
          <c:xMode val="edge"/>
          <c:yMode val="edge"/>
          <c:x val="0.19140877321997618"/>
          <c:y val="0.62982052616557282"/>
          <c:w val="0.80747092832074807"/>
          <c:h val="0.11365131597356293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11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8861030506968181E-2"/>
          <c:y val="0.13584772924773961"/>
          <c:w val="0.67460097026256383"/>
          <c:h val="0.782007668858711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spPr>
              <a:solidFill>
                <a:srgbClr val="0033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5280968633897266"/>
                  <c:y val="-0.29717017743842788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1.6167185127578428E-2"/>
                  <c:y val="5.073637175778039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2.4870857491381141E-5"/>
                  <c:y val="-0.10388876121831211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0"/>
                  <c:y val="-7.7312566488046311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8.594266067894521E-2"/>
                  <c:y val="-2.1744159324763031E-2"/>
                </c:manualLayout>
              </c:layout>
              <c:dLblPos val="bestFit"/>
              <c:showVal val="1"/>
            </c:dLbl>
            <c:spPr>
              <a:noFill/>
              <a:ln w="25395">
                <a:noFill/>
              </a:ln>
            </c:spPr>
            <c:txPr>
              <a:bodyPr/>
              <a:lstStyle/>
              <a:p>
                <a:pPr>
                  <a:defRPr sz="1800" b="1">
                    <a:solidFill>
                      <a:schemeClr val="bg2">
                        <a:lumMod val="1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доходы от использования имущества</c:v>
                </c:pt>
                <c:pt idx="1">
                  <c:v>доходы от продажи земельных участков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0.57199999999999995</c:v>
                </c:pt>
                <c:pt idx="1">
                  <c:v>0</c:v>
                </c:pt>
              </c:numCache>
            </c:numRef>
          </c:val>
        </c:ser>
      </c:pie3DChart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71718138108842588"/>
          <c:y val="9.9885995263250357E-2"/>
          <c:w val="0.2663773720762781"/>
          <c:h val="0.78573184681028796"/>
        </c:manualLayout>
      </c:layout>
      <c:txPr>
        <a:bodyPr/>
        <a:lstStyle/>
        <a:p>
          <a:pPr>
            <a:defRPr sz="1600">
              <a:solidFill>
                <a:srgbClr val="151F37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solidFill>
          <a:schemeClr val="bg2"/>
        </a:solidFill>
      </c:spPr>
    </c:floor>
    <c:sideWall>
      <c:spPr>
        <a:solidFill>
          <a:schemeClr val="bg1"/>
        </a:solidFill>
      </c:spPr>
    </c:sideWall>
    <c:backWall>
      <c:spPr>
        <a:solidFill>
          <a:schemeClr val="bg1"/>
        </a:solidFill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dLbls>
            <c:dLbl>
              <c:idx val="0"/>
              <c:layout>
                <c:manualLayout>
                  <c:x val="-0.10819292720976847"/>
                  <c:y val="-1.95371390244351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</c:dLbl>
            <c:spPr>
              <a:noFill/>
              <a:ln w="25392">
                <a:noFill/>
              </a:ln>
            </c:spPr>
            <c:txPr>
              <a:bodyPr/>
              <a:lstStyle/>
              <a:p>
                <a:pPr algn="ctr" rtl="0">
                  <a:defRPr lang="ru-RU" sz="1799" b="1" i="0" u="none" strike="noStrike" kern="1200" baseline="0">
                    <a:solidFill>
                      <a:srgbClr val="151F37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0.10671094901686932"/>
                  <c:y val="-1.709499664638086E-2"/>
                </c:manualLayout>
              </c:layout>
              <c:showVal val="1"/>
            </c:dLbl>
            <c:spPr>
              <a:noFill/>
              <a:ln w="25392">
                <a:noFill/>
              </a:ln>
            </c:spPr>
            <c:txPr>
              <a:bodyPr/>
              <a:lstStyle/>
              <a:p>
                <a:pPr algn="ctr" rtl="0">
                  <a:defRPr lang="ru-RU" sz="1799" b="1" i="0" u="none" strike="noStrike" kern="1200" baseline="0">
                    <a:solidFill>
                      <a:srgbClr val="151F37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Лист1!$C$2:$C$3</c:f>
              <c:numCache>
                <c:formatCode>0.0%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shape val="cylinder"/>
        <c:axId val="76038144"/>
        <c:axId val="76817152"/>
        <c:axId val="0"/>
      </c:bar3DChart>
      <c:catAx>
        <c:axId val="76038144"/>
        <c:scaling>
          <c:orientation val="minMax"/>
        </c:scaling>
        <c:delete val="1"/>
        <c:axPos val="l"/>
        <c:tickLblPos val="none"/>
        <c:crossAx val="76817152"/>
        <c:crosses val="autoZero"/>
        <c:auto val="1"/>
        <c:lblAlgn val="ctr"/>
        <c:lblOffset val="100"/>
      </c:catAx>
      <c:valAx>
        <c:axId val="76817152"/>
        <c:scaling>
          <c:orientation val="minMax"/>
        </c:scaling>
        <c:delete val="1"/>
        <c:axPos val="b"/>
        <c:majorGridlines/>
        <c:numFmt formatCode="0.0%" sourceLinked="1"/>
        <c:tickLblPos val="none"/>
        <c:crossAx val="76038144"/>
        <c:crosses val="autoZero"/>
        <c:crossBetween val="between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.66026981627296599"/>
          <c:y val="1.6755483261118871E-2"/>
          <c:w val="0.3323197433654127"/>
          <c:h val="0.98324451673888114"/>
        </c:manualLayout>
      </c:layout>
      <c:txPr>
        <a:bodyPr/>
        <a:lstStyle/>
        <a:p>
          <a:pPr>
            <a:defRPr>
              <a:solidFill>
                <a:srgbClr val="151F37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solidFill>
          <a:schemeClr val="bg1"/>
        </a:soli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.11146434821582027"/>
          <c:y val="9.4106694684100448E-2"/>
          <c:w val="0.8885356517841797"/>
          <c:h val="0.5729550072085900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на выравнивание бюджетной обеспеченности</c:v>
                </c:pt>
              </c:strCache>
            </c:strRef>
          </c:tx>
          <c:dPt>
            <c:idx val="0"/>
            <c:spPr/>
          </c:dPt>
          <c:dLbls>
            <c:dLbl>
              <c:idx val="0"/>
              <c:layout>
                <c:manualLayout>
                  <c:x val="1.2059557485065762E-2"/>
                  <c:y val="0.15970636912515124"/>
                </c:manualLayout>
              </c:layout>
              <c:spPr>
                <a:noFill/>
                <a:ln w="25409">
                  <a:noFill/>
                </a:ln>
              </c:spPr>
              <c:txPr>
                <a:bodyPr/>
                <a:lstStyle/>
                <a:p>
                  <a:pPr algn="ctr">
                    <a:defRPr lang="ru-RU" sz="1601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409">
                <a:noFill/>
              </a:ln>
            </c:spPr>
            <c:txPr>
              <a:bodyPr/>
              <a:lstStyle/>
              <a:p>
                <a:pPr algn="ctr">
                  <a:defRPr lang="ru-RU" sz="1801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дотации  на поддержку мер по обеспечению сбалансированности 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2.1104017882153662E-2"/>
                  <c:y val="0.1657103750735609"/>
                </c:manualLayout>
              </c:layout>
              <c:showVal val="1"/>
            </c:dLbl>
            <c:spPr>
              <a:noFill/>
              <a:ln w="25409">
                <a:noFill/>
              </a:ln>
            </c:spPr>
            <c:txPr>
              <a:bodyPr/>
              <a:lstStyle/>
              <a:p>
                <a:pPr algn="ctr">
                  <a:defRPr lang="ru-RU" sz="1801" b="1" i="0" u="none" strike="noStrike" kern="1200" baseline="0">
                    <a:solidFill>
                      <a:srgbClr val="D6ECFF">
                        <a:lumMod val="1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субсидии 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1.2059320094538403E-2"/>
                  <c:y val="0.16210816060706459"/>
                </c:manualLayout>
              </c:layout>
              <c:spPr>
                <a:noFill/>
                <a:ln w="25409">
                  <a:noFill/>
                </a:ln>
              </c:spPr>
              <c:txPr>
                <a:bodyPr/>
                <a:lstStyle/>
                <a:p>
                  <a:pPr algn="ctr">
                    <a:defRPr lang="ru-RU" sz="1601" b="1" i="0" u="none" strike="noStrike" kern="1200" baseline="0">
                      <a:solidFill>
                        <a:srgbClr val="D6ECFF">
                          <a:lumMod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409">
                <a:noFill/>
              </a:ln>
            </c:spPr>
            <c:txPr>
              <a:bodyPr/>
              <a:lstStyle/>
              <a:p>
                <a:pPr algn="ctr">
                  <a:defRPr lang="ru-RU" sz="1801" b="1" i="0" u="none" strike="noStrike" kern="1200" baseline="0">
                    <a:solidFill>
                      <a:srgbClr val="D6ECFF">
                        <a:lumMod val="1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0.0%</c:formatCode>
                <c:ptCount val="1"/>
                <c:pt idx="0">
                  <c:v>0.92900000000000005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субвенции 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1.2059557485065651E-2"/>
                  <c:y val="0.18852588133134257"/>
                </c:manualLayout>
              </c:layout>
              <c:showVal val="1"/>
            </c:dLbl>
            <c:spPr>
              <a:noFill/>
              <a:ln w="25409">
                <a:noFill/>
              </a:ln>
            </c:spPr>
            <c:txPr>
              <a:bodyPr/>
              <a:lstStyle/>
              <a:p>
                <a:pPr algn="ctr">
                  <a:defRPr lang="ru-RU" sz="1601" b="1" i="0" u="none" strike="noStrike" kern="1200" baseline="0">
                    <a:solidFill>
                      <a:srgbClr val="D6ECFF">
                        <a:lumMod val="1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0.0%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межбюджетные трансферты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1.4320642910521694E-2"/>
                  <c:y val="0.17171457012452021"/>
                </c:manualLayout>
              </c:layout>
              <c:spPr>
                <a:noFill/>
                <a:ln w="25409">
                  <a:noFill/>
                </a:ln>
              </c:spPr>
              <c:txPr>
                <a:bodyPr/>
                <a:lstStyle/>
                <a:p>
                  <a:pPr algn="ctr">
                    <a:defRPr lang="ru-RU" sz="1601" b="1" i="0" u="none" strike="noStrike" kern="1200" baseline="0">
                      <a:solidFill>
                        <a:srgbClr val="D6ECFF">
                          <a:lumMod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409">
                <a:noFill/>
              </a:ln>
            </c:spPr>
            <c:txPr>
              <a:bodyPr/>
              <a:lstStyle/>
              <a:p>
                <a:pPr algn="ctr">
                  <a:defRPr lang="ru-RU" sz="1801" b="1" i="0" u="none" strike="noStrike" kern="1200" baseline="0">
                    <a:solidFill>
                      <a:srgbClr val="D6ECFF">
                        <a:lumMod val="1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0.0%</c:formatCode>
                <c:ptCount val="1"/>
                <c:pt idx="0">
                  <c:v>0.79300000000000004</c:v>
                </c:pt>
              </c:numCache>
            </c:numRef>
          </c:val>
        </c:ser>
        <c:dLbls>
          <c:showVal val="1"/>
        </c:dLbls>
        <c:shape val="cylinder"/>
        <c:axId val="80275328"/>
        <c:axId val="92619904"/>
        <c:axId val="0"/>
      </c:bar3DChart>
      <c:catAx>
        <c:axId val="80275328"/>
        <c:scaling>
          <c:orientation val="minMax"/>
        </c:scaling>
        <c:axPos val="b"/>
        <c:numFmt formatCode="General" sourceLinked="1"/>
        <c:tickLblPos val="nextTo"/>
        <c:crossAx val="92619904"/>
        <c:crosses val="autoZero"/>
        <c:auto val="1"/>
        <c:lblAlgn val="ctr"/>
        <c:lblOffset val="100"/>
      </c:catAx>
      <c:valAx>
        <c:axId val="92619904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b="1">
                <a:solidFill>
                  <a:schemeClr val="bg2">
                    <a:lumMod val="10000"/>
                  </a:schemeClr>
                </a:solidFill>
              </a:defRPr>
            </a:pPr>
            <a:endParaRPr lang="ru-RU"/>
          </a:p>
        </c:txPr>
        <c:crossAx val="80275328"/>
        <c:crosses val="autoZero"/>
        <c:crossBetween val="between"/>
      </c:valAx>
      <c:spPr>
        <a:noFill/>
        <a:ln w="25409">
          <a:noFill/>
        </a:ln>
      </c:spPr>
    </c:plotArea>
    <c:legend>
      <c:legendPos val="b"/>
      <c:layout/>
      <c:txPr>
        <a:bodyPr/>
        <a:lstStyle/>
        <a:p>
          <a:pPr>
            <a:defRPr sz="1400" b="1">
              <a:solidFill>
                <a:schemeClr val="bg2">
                  <a:lumMod val="10000"/>
                </a:schemeClr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1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50"/>
    </c:view3D>
    <c:plotArea>
      <c:layout>
        <c:manualLayout>
          <c:layoutTarget val="inner"/>
          <c:xMode val="edge"/>
          <c:yMode val="edge"/>
          <c:x val="0"/>
          <c:y val="1.2754814992066411E-2"/>
          <c:w val="0.64563069381179905"/>
          <c:h val="0.987245185007933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explosion val="25"/>
          <c:dPt>
            <c:idx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FF0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4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5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rgbClr val="FF000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7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2"/>
              <c:layout>
                <c:manualLayout>
                  <c:x val="-5.3889994550112558E-17"/>
                  <c:y val="3.4891236699696952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0.16300000000000001</c:v>
                </c:pt>
                <c:pt idx="1">
                  <c:v>1.2999999999999999E-2</c:v>
                </c:pt>
                <c:pt idx="2">
                  <c:v>5.0000000000000001E-3</c:v>
                </c:pt>
                <c:pt idx="3">
                  <c:v>2.1000000000000001E-2</c:v>
                </c:pt>
                <c:pt idx="4">
                  <c:v>0.32100000000000001</c:v>
                </c:pt>
                <c:pt idx="5">
                  <c:v>3.0000000000000001E-3</c:v>
                </c:pt>
                <c:pt idx="6">
                  <c:v>0.46100000000000002</c:v>
                </c:pt>
                <c:pt idx="7">
                  <c:v>1.2999999999999999E-2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66FE9-03FB-4780-A19C-F2BF80AFA98D}" type="doc">
      <dgm:prSet loTypeId="urn:microsoft.com/office/officeart/2005/8/layout/process2" loCatId="process" qsTypeId="urn:microsoft.com/office/officeart/2005/8/quickstyle/simple1#1" qsCatId="simple" csTypeId="urn:microsoft.com/office/officeart/2005/8/colors/accent1_2#1" csCatId="accent1" phldr="1"/>
      <dgm:spPr/>
    </dgm:pt>
    <dgm:pt modelId="{7D2236A6-B415-4195-80B8-7B989FA74E19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Постановление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администрации Изыхского сельсовета 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от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05.02.2016 №6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«О мерах по реализации решения Совета депутатов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Изыхского сельсовета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«О бюджете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Изыхского сельсовета</a:t>
          </a:r>
          <a:endParaRPr lang="ru-RU" sz="12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6B8AF2E5-A75F-4BDF-9152-BCCF24DCAA62}" type="parTrans" cxnId="{55876E01-7DD4-4D75-A843-D484169BAD19}">
      <dgm:prSet/>
      <dgm:spPr/>
      <dgm:t>
        <a:bodyPr/>
        <a:lstStyle/>
        <a:p>
          <a:endParaRPr lang="ru-RU"/>
        </a:p>
      </dgm:t>
    </dgm:pt>
    <dgm:pt modelId="{BBE48CF1-345D-4F82-9666-6E67F551A8DC}" type="sibTrans" cxnId="{55876E01-7DD4-4D75-A843-D484169BAD19}">
      <dgm:prSet/>
      <dgm:spPr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88FFBCA-A042-424B-BCCF-C9D3CB84F980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бюджета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муниципального образования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Изыхский сельсовет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за 2016 год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,                                       </a:t>
          </a:r>
          <a:r>
            <a:rPr lang="ru-RU" sz="1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ВСЕГО – </a:t>
          </a:r>
          <a:r>
            <a:rPr lang="ru-RU" sz="1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6572,0 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рублей </a:t>
          </a:r>
          <a:endParaRPr lang="ru-RU" sz="16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08A59D5F-4972-4ACE-B1EB-7CAEEDF326A7}" type="parTrans" cxnId="{40D35913-0655-4988-98A7-168DFC03AD57}">
      <dgm:prSet/>
      <dgm:spPr/>
      <dgm:t>
        <a:bodyPr/>
        <a:lstStyle/>
        <a:p>
          <a:endParaRPr lang="ru-RU"/>
        </a:p>
      </dgm:t>
    </dgm:pt>
    <dgm:pt modelId="{755238B8-3F27-4D82-BED3-75F72FB1D4C0}" type="sibTrans" cxnId="{40D35913-0655-4988-98A7-168DFC03AD57}">
      <dgm:prSet/>
      <dgm:spPr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831D651B-21F1-4B8E-807E-15778BA133C8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97,7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от годовых плановых назначений</a:t>
          </a:r>
          <a:endParaRPr lang="ru-RU" sz="16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A509DB39-4CE5-4B68-A2AB-C914357E41B6}" type="parTrans" cxnId="{3EAA766F-925F-448F-8E63-599391B42251}">
      <dgm:prSet/>
      <dgm:spPr/>
      <dgm:t>
        <a:bodyPr/>
        <a:lstStyle/>
        <a:p>
          <a:endParaRPr lang="ru-RU"/>
        </a:p>
      </dgm:t>
    </dgm:pt>
    <dgm:pt modelId="{C29D9205-81A3-4B80-8EFB-BEDDBCBD5D4D}" type="sibTrans" cxnId="{3EAA766F-925F-448F-8E63-599391B42251}">
      <dgm:prSet/>
      <dgm:spPr/>
      <dgm:t>
        <a:bodyPr/>
        <a:lstStyle/>
        <a:p>
          <a:endParaRPr lang="ru-RU"/>
        </a:p>
      </dgm:t>
    </dgm:pt>
    <dgm:pt modelId="{5CA1B773-F059-4FAE-B5B9-C14F5B1CB535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3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 2016 год и на плановый период 2017 и 2018 годов»</a:t>
          </a:r>
          <a:endParaRPr lang="ru-RU" sz="13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D5C329D1-19D7-4169-8C9F-9D2779505A33}" type="parTrans" cxnId="{AA0F15E9-6393-4A49-9C2A-57043B266DA8}">
      <dgm:prSet/>
      <dgm:spPr/>
      <dgm:t>
        <a:bodyPr/>
        <a:lstStyle/>
        <a:p>
          <a:endParaRPr lang="ru-RU"/>
        </a:p>
      </dgm:t>
    </dgm:pt>
    <dgm:pt modelId="{FF6E3ADB-9003-4BD8-B96B-6758BD25337D}" type="sibTrans" cxnId="{AA0F15E9-6393-4A49-9C2A-57043B266DA8}">
      <dgm:prSet/>
      <dgm:spPr/>
      <dgm:t>
        <a:bodyPr/>
        <a:lstStyle/>
        <a:p>
          <a:endParaRPr lang="ru-RU"/>
        </a:p>
      </dgm:t>
    </dgm:pt>
    <dgm:pt modelId="{599DE839-79DF-495B-8020-1C6741496401}" type="pres">
      <dgm:prSet presAssocID="{3D566FE9-03FB-4780-A19C-F2BF80AFA98D}" presName="linearFlow" presStyleCnt="0">
        <dgm:presLayoutVars>
          <dgm:resizeHandles val="exact"/>
        </dgm:presLayoutVars>
      </dgm:prSet>
      <dgm:spPr/>
    </dgm:pt>
    <dgm:pt modelId="{114C92B4-4B28-4235-998A-DC116093470F}" type="pres">
      <dgm:prSet presAssocID="{7D2236A6-B415-4195-80B8-7B989FA74E19}" presName="node" presStyleLbl="node1" presStyleIdx="0" presStyleCnt="4" custScaleY="184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76B4B-0B1D-43AA-9DA4-324A8EC7B2A0}" type="pres">
      <dgm:prSet presAssocID="{BBE48CF1-345D-4F82-9666-6E67F551A8D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2DD54F27-4B88-493F-B081-D8E225BFA2C9}" type="pres">
      <dgm:prSet presAssocID="{BBE48CF1-345D-4F82-9666-6E67F551A8D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A9D6593-5CBC-4A58-BAEF-07811DDEE2A4}" type="pres">
      <dgm:prSet presAssocID="{5CA1B773-F059-4FAE-B5B9-C14F5B1CB535}" presName="node" presStyleLbl="node1" presStyleIdx="1" presStyleCnt="4" custScaleY="44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775F7-524C-4013-9B62-CC69A94A5421}" type="pres">
      <dgm:prSet presAssocID="{FF6E3ADB-9003-4BD8-B96B-6758BD25337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F1F9F3E-D388-448D-9021-FD5CB1A6B2F5}" type="pres">
      <dgm:prSet presAssocID="{FF6E3ADB-9003-4BD8-B96B-6758BD25337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7C9EF17-2F8B-4E48-AD1C-308B7B5F888F}" type="pres">
      <dgm:prSet presAssocID="{188FFBCA-A042-424B-BCCF-C9D3CB84F980}" presName="node" presStyleLbl="node1" presStyleIdx="2" presStyleCnt="4" custScaleY="122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5E981-8A94-4727-B432-C528B618E828}" type="pres">
      <dgm:prSet presAssocID="{755238B8-3F27-4D82-BED3-75F72FB1D4C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C53F5FBB-ECEC-4BD2-9578-C628CCB5A36F}" type="pres">
      <dgm:prSet presAssocID="{755238B8-3F27-4D82-BED3-75F72FB1D4C0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B5835C1F-5D07-4737-903B-A1BC57719CDA}" type="pres">
      <dgm:prSet presAssocID="{831D651B-21F1-4B8E-807E-15778BA133C8}" presName="node" presStyleLbl="node1" presStyleIdx="3" presStyleCnt="4" custLinFactNeighborX="-108" custLinFactNeighborY="-10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876E01-7DD4-4D75-A843-D484169BAD19}" srcId="{3D566FE9-03FB-4780-A19C-F2BF80AFA98D}" destId="{7D2236A6-B415-4195-80B8-7B989FA74E19}" srcOrd="0" destOrd="0" parTransId="{6B8AF2E5-A75F-4BDF-9152-BCCF24DCAA62}" sibTransId="{BBE48CF1-345D-4F82-9666-6E67F551A8DC}"/>
    <dgm:cxn modelId="{40D35913-0655-4988-98A7-168DFC03AD57}" srcId="{3D566FE9-03FB-4780-A19C-F2BF80AFA98D}" destId="{188FFBCA-A042-424B-BCCF-C9D3CB84F980}" srcOrd="2" destOrd="0" parTransId="{08A59D5F-4972-4ACE-B1EB-7CAEEDF326A7}" sibTransId="{755238B8-3F27-4D82-BED3-75F72FB1D4C0}"/>
    <dgm:cxn modelId="{E5BFF5DD-5C57-4F0B-955D-5992BDFA8D47}" type="presOf" srcId="{FF6E3ADB-9003-4BD8-B96B-6758BD25337D}" destId="{B4D775F7-524C-4013-9B62-CC69A94A5421}" srcOrd="0" destOrd="0" presId="urn:microsoft.com/office/officeart/2005/8/layout/process2"/>
    <dgm:cxn modelId="{379C135D-06BD-4590-BB4D-E3A08D02160A}" type="presOf" srcId="{755238B8-3F27-4D82-BED3-75F72FB1D4C0}" destId="{C53F5FBB-ECEC-4BD2-9578-C628CCB5A36F}" srcOrd="1" destOrd="0" presId="urn:microsoft.com/office/officeart/2005/8/layout/process2"/>
    <dgm:cxn modelId="{7C8FCB5F-A0F1-4BB1-92D9-F04931706756}" type="presOf" srcId="{7D2236A6-B415-4195-80B8-7B989FA74E19}" destId="{114C92B4-4B28-4235-998A-DC116093470F}" srcOrd="0" destOrd="0" presId="urn:microsoft.com/office/officeart/2005/8/layout/process2"/>
    <dgm:cxn modelId="{4FFDAEF8-0BF9-4A08-9363-07DF107F4913}" type="presOf" srcId="{FF6E3ADB-9003-4BD8-B96B-6758BD25337D}" destId="{FF1F9F3E-D388-448D-9021-FD5CB1A6B2F5}" srcOrd="1" destOrd="0" presId="urn:microsoft.com/office/officeart/2005/8/layout/process2"/>
    <dgm:cxn modelId="{9B7D2358-518E-4BAE-A460-B8F1B136AFD0}" type="presOf" srcId="{188FFBCA-A042-424B-BCCF-C9D3CB84F980}" destId="{B7C9EF17-2F8B-4E48-AD1C-308B7B5F888F}" srcOrd="0" destOrd="0" presId="urn:microsoft.com/office/officeart/2005/8/layout/process2"/>
    <dgm:cxn modelId="{AA0F15E9-6393-4A49-9C2A-57043B266DA8}" srcId="{3D566FE9-03FB-4780-A19C-F2BF80AFA98D}" destId="{5CA1B773-F059-4FAE-B5B9-C14F5B1CB535}" srcOrd="1" destOrd="0" parTransId="{D5C329D1-19D7-4169-8C9F-9D2779505A33}" sibTransId="{FF6E3ADB-9003-4BD8-B96B-6758BD25337D}"/>
    <dgm:cxn modelId="{0B5F4FA0-EA1B-4E65-8866-00E8DA687D22}" type="presOf" srcId="{BBE48CF1-345D-4F82-9666-6E67F551A8DC}" destId="{2DD54F27-4B88-493F-B081-D8E225BFA2C9}" srcOrd="1" destOrd="0" presId="urn:microsoft.com/office/officeart/2005/8/layout/process2"/>
    <dgm:cxn modelId="{3EAA766F-925F-448F-8E63-599391B42251}" srcId="{3D566FE9-03FB-4780-A19C-F2BF80AFA98D}" destId="{831D651B-21F1-4B8E-807E-15778BA133C8}" srcOrd="3" destOrd="0" parTransId="{A509DB39-4CE5-4B68-A2AB-C914357E41B6}" sibTransId="{C29D9205-81A3-4B80-8EFB-BEDDBCBD5D4D}"/>
    <dgm:cxn modelId="{93AB94B3-5D53-4BD1-BC19-8236DAACA34A}" type="presOf" srcId="{831D651B-21F1-4B8E-807E-15778BA133C8}" destId="{B5835C1F-5D07-4737-903B-A1BC57719CDA}" srcOrd="0" destOrd="0" presId="urn:microsoft.com/office/officeart/2005/8/layout/process2"/>
    <dgm:cxn modelId="{2C572A7D-0163-42A3-97C6-6C5848DACC2E}" type="presOf" srcId="{755238B8-3F27-4D82-BED3-75F72FB1D4C0}" destId="{3345E981-8A94-4727-B432-C528B618E828}" srcOrd="0" destOrd="0" presId="urn:microsoft.com/office/officeart/2005/8/layout/process2"/>
    <dgm:cxn modelId="{8629EBF7-7AA4-4961-B579-045FA9284308}" type="presOf" srcId="{3D566FE9-03FB-4780-A19C-F2BF80AFA98D}" destId="{599DE839-79DF-495B-8020-1C6741496401}" srcOrd="0" destOrd="0" presId="urn:microsoft.com/office/officeart/2005/8/layout/process2"/>
    <dgm:cxn modelId="{9B7F894D-389D-4846-8AFF-6AF7E7C011EC}" type="presOf" srcId="{5CA1B773-F059-4FAE-B5B9-C14F5B1CB535}" destId="{FA9D6593-5CBC-4A58-BAEF-07811DDEE2A4}" srcOrd="0" destOrd="0" presId="urn:microsoft.com/office/officeart/2005/8/layout/process2"/>
    <dgm:cxn modelId="{48BFA577-7E10-4D5E-A5EB-6594F0412429}" type="presOf" srcId="{BBE48CF1-345D-4F82-9666-6E67F551A8DC}" destId="{A8A76B4B-0B1D-43AA-9DA4-324A8EC7B2A0}" srcOrd="0" destOrd="0" presId="urn:microsoft.com/office/officeart/2005/8/layout/process2"/>
    <dgm:cxn modelId="{973CC1BC-0982-4F9A-B979-ED5181BEBFD4}" type="presParOf" srcId="{599DE839-79DF-495B-8020-1C6741496401}" destId="{114C92B4-4B28-4235-998A-DC116093470F}" srcOrd="0" destOrd="0" presId="urn:microsoft.com/office/officeart/2005/8/layout/process2"/>
    <dgm:cxn modelId="{1B50D566-1F73-4843-BA00-07ED8D202EE5}" type="presParOf" srcId="{599DE839-79DF-495B-8020-1C6741496401}" destId="{A8A76B4B-0B1D-43AA-9DA4-324A8EC7B2A0}" srcOrd="1" destOrd="0" presId="urn:microsoft.com/office/officeart/2005/8/layout/process2"/>
    <dgm:cxn modelId="{5CCEAC0D-96BB-4FB4-8C43-0E1D3358D567}" type="presParOf" srcId="{A8A76B4B-0B1D-43AA-9DA4-324A8EC7B2A0}" destId="{2DD54F27-4B88-493F-B081-D8E225BFA2C9}" srcOrd="0" destOrd="0" presId="urn:microsoft.com/office/officeart/2005/8/layout/process2"/>
    <dgm:cxn modelId="{1B148110-6440-435E-88A2-3187A34FC7C1}" type="presParOf" srcId="{599DE839-79DF-495B-8020-1C6741496401}" destId="{FA9D6593-5CBC-4A58-BAEF-07811DDEE2A4}" srcOrd="2" destOrd="0" presId="urn:microsoft.com/office/officeart/2005/8/layout/process2"/>
    <dgm:cxn modelId="{A48A47D8-51F1-4881-8BCB-2C36E2FED808}" type="presParOf" srcId="{599DE839-79DF-495B-8020-1C6741496401}" destId="{B4D775F7-524C-4013-9B62-CC69A94A5421}" srcOrd="3" destOrd="0" presId="urn:microsoft.com/office/officeart/2005/8/layout/process2"/>
    <dgm:cxn modelId="{1786CEEF-9DB1-4CE4-AFAF-D9F35054EE6B}" type="presParOf" srcId="{B4D775F7-524C-4013-9B62-CC69A94A5421}" destId="{FF1F9F3E-D388-448D-9021-FD5CB1A6B2F5}" srcOrd="0" destOrd="0" presId="urn:microsoft.com/office/officeart/2005/8/layout/process2"/>
    <dgm:cxn modelId="{8DB930DE-3477-4A17-9D45-D3028658A431}" type="presParOf" srcId="{599DE839-79DF-495B-8020-1C6741496401}" destId="{B7C9EF17-2F8B-4E48-AD1C-308B7B5F888F}" srcOrd="4" destOrd="0" presId="urn:microsoft.com/office/officeart/2005/8/layout/process2"/>
    <dgm:cxn modelId="{4F665CFE-D39D-491C-8D3A-5B58C6421FB3}" type="presParOf" srcId="{599DE839-79DF-495B-8020-1C6741496401}" destId="{3345E981-8A94-4727-B432-C528B618E828}" srcOrd="5" destOrd="0" presId="urn:microsoft.com/office/officeart/2005/8/layout/process2"/>
    <dgm:cxn modelId="{E2BB40BE-3C25-47DF-899F-9E2641C5D5FE}" type="presParOf" srcId="{3345E981-8A94-4727-B432-C528B618E828}" destId="{C53F5FBB-ECEC-4BD2-9578-C628CCB5A36F}" srcOrd="0" destOrd="0" presId="urn:microsoft.com/office/officeart/2005/8/layout/process2"/>
    <dgm:cxn modelId="{7F27E49F-B679-4B44-B783-3B686E60C7C5}" type="presParOf" srcId="{599DE839-79DF-495B-8020-1C6741496401}" destId="{B5835C1F-5D07-4737-903B-A1BC57719CDA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00C0CE-5D07-47FF-9D06-2D575CF1DC0E}" type="doc">
      <dgm:prSet loTypeId="urn:microsoft.com/office/officeart/2005/8/layout/vList5" loCatId="list" qsTypeId="urn:microsoft.com/office/officeart/2005/8/quickstyle/simple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1BE43EFA-7F61-45C0-991B-244A89575C1F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оборона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2A208987-83CD-4E7E-8597-A93A79070012}" type="parTrans" cxnId="{5B8071CB-C70D-49CD-ABD3-E6B3F5639A40}">
      <dgm:prSet/>
      <dgm:spPr/>
      <dgm:t>
        <a:bodyPr/>
        <a:lstStyle/>
        <a:p>
          <a:endParaRPr lang="ru-RU"/>
        </a:p>
      </dgm:t>
    </dgm:pt>
    <dgm:pt modelId="{771E6C12-E5DC-463A-AC07-830C5CCE396D}" type="sibTrans" cxnId="{5B8071CB-C70D-49CD-ABD3-E6B3F5639A40}">
      <dgm:prSet/>
      <dgm:spPr/>
      <dgm:t>
        <a:bodyPr/>
        <a:lstStyle/>
        <a:p>
          <a:endParaRPr lang="ru-RU"/>
        </a:p>
      </dgm:t>
    </dgm:pt>
    <dgm:pt modelId="{23FAAC95-F598-419C-913F-BD1D1C5A6EFE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осуществление первичного воинского учета за 2016 год– 94,0тыс.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CDFDC68C-D12F-4074-AE3B-6B6880C767A7}" type="parTrans" cxnId="{697F74D5-9E7E-4E73-988C-7A7EBAADBBB4}">
      <dgm:prSet/>
      <dgm:spPr/>
      <dgm:t>
        <a:bodyPr/>
        <a:lstStyle/>
        <a:p>
          <a:endParaRPr lang="ru-RU"/>
        </a:p>
      </dgm:t>
    </dgm:pt>
    <dgm:pt modelId="{8219C5CF-F74D-46E6-B7DB-8293FBF5ED76}" type="sibTrans" cxnId="{697F74D5-9E7E-4E73-988C-7A7EBAADBBB4}">
      <dgm:prSet/>
      <dgm:spPr/>
      <dgm:t>
        <a:bodyPr/>
        <a:lstStyle/>
        <a:p>
          <a:endParaRPr lang="ru-RU"/>
        </a:p>
      </dgm:t>
    </dgm:pt>
    <dgm:pt modelId="{B50DEEAF-2AFD-4B8D-97EC-822DF923C003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100 % от годовых плановых назначений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3CD17E52-260C-4825-844A-C3E24660750A}" type="parTrans" cxnId="{7BFAD031-AB9B-42AE-A7B6-542692DF0A08}">
      <dgm:prSet/>
      <dgm:spPr/>
      <dgm:t>
        <a:bodyPr/>
        <a:lstStyle/>
        <a:p>
          <a:endParaRPr lang="ru-RU"/>
        </a:p>
      </dgm:t>
    </dgm:pt>
    <dgm:pt modelId="{EC785754-80CD-485C-A2D2-DC96B827EDB6}" type="sibTrans" cxnId="{7BFAD031-AB9B-42AE-A7B6-542692DF0A08}">
      <dgm:prSet/>
      <dgm:spPr/>
      <dgm:t>
        <a:bodyPr/>
        <a:lstStyle/>
        <a:p>
          <a:endParaRPr lang="ru-RU"/>
        </a:p>
      </dgm:t>
    </dgm:pt>
    <dgm:pt modelId="{31DADE7D-B969-433B-A746-FEAC6F36BB1A}">
      <dgm:prSet phldrT="[Текст]" custT="1"/>
      <dgm:spPr>
        <a:solidFill>
          <a:schemeClr val="bg2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безопасность и правоохранительная деятельность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870FAB6C-4B22-4A42-8E27-8A1B841C2572}" type="parTrans" cxnId="{E9991E15-C487-486C-ACA3-BB6AC389AB7F}">
      <dgm:prSet/>
      <dgm:spPr/>
      <dgm:t>
        <a:bodyPr/>
        <a:lstStyle/>
        <a:p>
          <a:endParaRPr lang="ru-RU"/>
        </a:p>
      </dgm:t>
    </dgm:pt>
    <dgm:pt modelId="{A2B61D4D-B167-42F5-A61E-BEFBA79178D9}" type="sibTrans" cxnId="{E9991E15-C487-486C-ACA3-BB6AC389AB7F}">
      <dgm:prSet/>
      <dgm:spPr/>
      <dgm:t>
        <a:bodyPr/>
        <a:lstStyle/>
        <a:p>
          <a:endParaRPr lang="ru-RU"/>
        </a:p>
      </dgm:t>
    </dgm:pt>
    <dgm:pt modelId="{DD61FCE0-F9CD-4150-B5C4-D0FA9E18C848}">
      <dgm:prSet phldrT="[Текст]" custT="1"/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обеспечение пожарной безопасности (содержание пожарной охраны) за 2016 год –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78,5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тыс.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210D405D-7861-4B1E-A0F2-9544CABD2B90}" type="parTrans" cxnId="{E3E45230-4AC2-490C-B696-6689E1348F28}">
      <dgm:prSet/>
      <dgm:spPr/>
      <dgm:t>
        <a:bodyPr/>
        <a:lstStyle/>
        <a:p>
          <a:endParaRPr lang="ru-RU"/>
        </a:p>
      </dgm:t>
    </dgm:pt>
    <dgm:pt modelId="{A8276CD4-66CD-4BFC-AC49-296175F41A80}" type="sibTrans" cxnId="{E3E45230-4AC2-490C-B696-6689E1348F28}">
      <dgm:prSet/>
      <dgm:spPr/>
      <dgm:t>
        <a:bodyPr/>
        <a:lstStyle/>
        <a:p>
          <a:endParaRPr lang="ru-RU"/>
        </a:p>
      </dgm:t>
    </dgm:pt>
    <dgm:pt modelId="{B227BC69-6803-4345-9E9E-C58A2129201D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 algn="ctr"/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экономика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697E79B3-05FC-4188-BCF4-5B315F223FCC}" type="parTrans" cxnId="{8EF5C67B-9B6C-4ED1-A942-5124526D934D}">
      <dgm:prSet/>
      <dgm:spPr/>
      <dgm:t>
        <a:bodyPr/>
        <a:lstStyle/>
        <a:p>
          <a:endParaRPr lang="ru-RU"/>
        </a:p>
      </dgm:t>
    </dgm:pt>
    <dgm:pt modelId="{BEBC412E-F8C1-4BAD-8EF0-051044EACE81}" type="sibTrans" cxnId="{8EF5C67B-9B6C-4ED1-A942-5124526D934D}">
      <dgm:prSet/>
      <dgm:spPr/>
      <dgm:t>
        <a:bodyPr/>
        <a:lstStyle/>
        <a:p>
          <a:endParaRPr lang="ru-RU"/>
        </a:p>
      </dgm:t>
    </dgm:pt>
    <dgm:pt modelId="{8EF0DC38-1DFC-47EA-BE5E-E8FA520C2F69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20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содержание дорог,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расположенных в границах поселения за 2016 год –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137,0 тыс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3E2F0F92-F784-45DB-8CB3-9E01C8E906AE}" type="parTrans" cxnId="{746EB8A7-0FC2-40FF-8A98-36E204AD5825}">
      <dgm:prSet/>
      <dgm:spPr/>
      <dgm:t>
        <a:bodyPr/>
        <a:lstStyle/>
        <a:p>
          <a:endParaRPr lang="ru-RU"/>
        </a:p>
      </dgm:t>
    </dgm:pt>
    <dgm:pt modelId="{FE144BC2-ADC9-4ACA-AE63-C2937292D436}" type="sibTrans" cxnId="{746EB8A7-0FC2-40FF-8A98-36E204AD5825}">
      <dgm:prSet/>
      <dgm:spPr/>
      <dgm:t>
        <a:bodyPr/>
        <a:lstStyle/>
        <a:p>
          <a:endParaRPr lang="ru-RU"/>
        </a:p>
      </dgm:t>
    </dgm:pt>
    <dgm:pt modelId="{962006B7-67D6-440E-A228-C3F2745B3C7E}">
      <dgm:prSet phldrT="[Текст]" custT="1"/>
      <dgm:spPr>
        <a:solidFill>
          <a:schemeClr val="bg2"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% от годовых бюджетных </a:t>
          </a:r>
          <a:r>
            <a:rPr lang="ru-RU" sz="20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назначений</a:t>
          </a:r>
          <a:endParaRPr lang="ru-RU" sz="20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5134FA95-9A78-4967-A90F-F1AAFEFC4B68}" type="parTrans" cxnId="{CB128C33-58E9-41EA-B39B-8E7E59D81BF6}">
      <dgm:prSet/>
      <dgm:spPr/>
      <dgm:t>
        <a:bodyPr/>
        <a:lstStyle/>
        <a:p>
          <a:endParaRPr lang="ru-RU"/>
        </a:p>
      </dgm:t>
    </dgm:pt>
    <dgm:pt modelId="{FE30C80B-2472-43F1-8C17-03AA3AE8A8E0}" type="sibTrans" cxnId="{CB128C33-58E9-41EA-B39B-8E7E59D81BF6}">
      <dgm:prSet/>
      <dgm:spPr/>
      <dgm:t>
        <a:bodyPr/>
        <a:lstStyle/>
        <a:p>
          <a:endParaRPr lang="ru-RU"/>
        </a:p>
      </dgm:t>
    </dgm:pt>
    <dgm:pt modelId="{6EA351BF-B6E7-4D45-B64A-9373CDB3FD4B}">
      <dgm:prSet phldrT="[Текст]" custT="1"/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100,0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% от годовых плановых назначений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gm:t>
    </dgm:pt>
    <dgm:pt modelId="{3A7CB2AB-D09D-4A58-B35A-363FFB09748B}" type="parTrans" cxnId="{502280DC-FE18-4021-B08E-FCACDF57C88C}">
      <dgm:prSet/>
      <dgm:spPr/>
      <dgm:t>
        <a:bodyPr/>
        <a:lstStyle/>
        <a:p>
          <a:endParaRPr lang="ru-RU"/>
        </a:p>
      </dgm:t>
    </dgm:pt>
    <dgm:pt modelId="{E887F94C-17FF-4C0D-A58C-C57FE750AF25}" type="sibTrans" cxnId="{502280DC-FE18-4021-B08E-FCACDF57C88C}">
      <dgm:prSet/>
      <dgm:spPr/>
      <dgm:t>
        <a:bodyPr/>
        <a:lstStyle/>
        <a:p>
          <a:endParaRPr lang="ru-RU"/>
        </a:p>
      </dgm:t>
    </dgm:pt>
    <dgm:pt modelId="{49A4BA46-21F1-4614-B4A5-44318179D42C}" type="pres">
      <dgm:prSet presAssocID="{AE00C0CE-5D07-47FF-9D06-2D575CF1DC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6298DD-ED14-4377-8184-C8B0654AFB6E}" type="pres">
      <dgm:prSet presAssocID="{1BE43EFA-7F61-45C0-991B-244A89575C1F}" presName="linNode" presStyleCnt="0"/>
      <dgm:spPr/>
    </dgm:pt>
    <dgm:pt modelId="{D1BE984F-018A-4189-B94A-AB47BACC74F7}" type="pres">
      <dgm:prSet presAssocID="{1BE43EFA-7F61-45C0-991B-244A89575C1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5D03D-8064-4208-9A80-1F8781D26F28}" type="pres">
      <dgm:prSet presAssocID="{1BE43EFA-7F61-45C0-991B-244A89575C1F}" presName="descendantText" presStyleLbl="alignAccFollowNode1" presStyleIdx="0" presStyleCnt="3" custScaleX="103702" custScaleY="133351" custLinFactNeighborX="-6341" custLinFactNeighborY="-27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B8AD4-F788-4334-8880-338792C69DAE}" type="pres">
      <dgm:prSet presAssocID="{771E6C12-E5DC-463A-AC07-830C5CCE396D}" presName="sp" presStyleCnt="0"/>
      <dgm:spPr/>
    </dgm:pt>
    <dgm:pt modelId="{68D044FC-C806-4814-A9C8-79178C02B568}" type="pres">
      <dgm:prSet presAssocID="{31DADE7D-B969-433B-A746-FEAC6F36BB1A}" presName="linNode" presStyleCnt="0"/>
      <dgm:spPr/>
    </dgm:pt>
    <dgm:pt modelId="{A17D96C9-8117-40FD-958D-72D27FE92153}" type="pres">
      <dgm:prSet presAssocID="{31DADE7D-B969-433B-A746-FEAC6F36BB1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248B2-57BF-4BDC-88E0-683FEFAAF475}" type="pres">
      <dgm:prSet presAssocID="{31DADE7D-B969-433B-A746-FEAC6F36BB1A}" presName="descendantText" presStyleLbl="alignAccFollowNode1" presStyleIdx="1" presStyleCnt="3" custScaleX="98623" custScaleY="162565" custLinFactNeighborX="6036" custLinFactNeighborY="-5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05D304-C3A1-4D8E-9493-F47E2B08F168}" type="pres">
      <dgm:prSet presAssocID="{A2B61D4D-B167-42F5-A61E-BEFBA79178D9}" presName="sp" presStyleCnt="0"/>
      <dgm:spPr/>
    </dgm:pt>
    <dgm:pt modelId="{644FECC0-6F5A-48D9-93A2-3A34FE6E76AC}" type="pres">
      <dgm:prSet presAssocID="{B227BC69-6803-4345-9E9E-C58A2129201D}" presName="linNode" presStyleCnt="0"/>
      <dgm:spPr/>
    </dgm:pt>
    <dgm:pt modelId="{A12FB138-318A-4F08-9AB3-C7D7011086BD}" type="pres">
      <dgm:prSet presAssocID="{B227BC69-6803-4345-9E9E-C58A2129201D}" presName="parentText" presStyleLbl="node1" presStyleIdx="2" presStyleCnt="3" custLinFactNeighborX="-1324" custLinFactNeighborY="-18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4E12B-70AE-43C4-AEDF-832C0CF884DA}" type="pres">
      <dgm:prSet presAssocID="{B227BC69-6803-4345-9E9E-C58A2129201D}" presName="descendantText" presStyleLbl="alignAccFollowNode1" presStyleIdx="2" presStyleCnt="3" custScaleY="125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BF78CF-682B-4A46-ABC3-9758BFC04183}" type="presOf" srcId="{962006B7-67D6-440E-A228-C3F2745B3C7E}" destId="{0764E12B-70AE-43C4-AEDF-832C0CF884DA}" srcOrd="0" destOrd="1" presId="urn:microsoft.com/office/officeart/2005/8/layout/vList5"/>
    <dgm:cxn modelId="{697F74D5-9E7E-4E73-988C-7A7EBAADBBB4}" srcId="{1BE43EFA-7F61-45C0-991B-244A89575C1F}" destId="{23FAAC95-F598-419C-913F-BD1D1C5A6EFE}" srcOrd="0" destOrd="0" parTransId="{CDFDC68C-D12F-4074-AE3B-6B6880C767A7}" sibTransId="{8219C5CF-F74D-46E6-B7DB-8293FBF5ED76}"/>
    <dgm:cxn modelId="{3B62F0E7-DB55-4762-B03C-6306AAAD2187}" type="presOf" srcId="{6EA351BF-B6E7-4D45-B64A-9373CDB3FD4B}" destId="{148248B2-57BF-4BDC-88E0-683FEFAAF475}" srcOrd="0" destOrd="1" presId="urn:microsoft.com/office/officeart/2005/8/layout/vList5"/>
    <dgm:cxn modelId="{5B8071CB-C70D-49CD-ABD3-E6B3F5639A40}" srcId="{AE00C0CE-5D07-47FF-9D06-2D575CF1DC0E}" destId="{1BE43EFA-7F61-45C0-991B-244A89575C1F}" srcOrd="0" destOrd="0" parTransId="{2A208987-83CD-4E7E-8597-A93A79070012}" sibTransId="{771E6C12-E5DC-463A-AC07-830C5CCE396D}"/>
    <dgm:cxn modelId="{8EF5C67B-9B6C-4ED1-A942-5124526D934D}" srcId="{AE00C0CE-5D07-47FF-9D06-2D575CF1DC0E}" destId="{B227BC69-6803-4345-9E9E-C58A2129201D}" srcOrd="2" destOrd="0" parTransId="{697E79B3-05FC-4188-BCF4-5B315F223FCC}" sibTransId="{BEBC412E-F8C1-4BAD-8EF0-051044EACE81}"/>
    <dgm:cxn modelId="{8A018822-6AF2-491E-817A-7653B951D524}" type="presOf" srcId="{23FAAC95-F598-419C-913F-BD1D1C5A6EFE}" destId="{8275D03D-8064-4208-9A80-1F8781D26F28}" srcOrd="0" destOrd="0" presId="urn:microsoft.com/office/officeart/2005/8/layout/vList5"/>
    <dgm:cxn modelId="{AC7010D1-7283-4BA2-9C0A-D5B20EFB0979}" type="presOf" srcId="{B50DEEAF-2AFD-4B8D-97EC-822DF923C003}" destId="{8275D03D-8064-4208-9A80-1F8781D26F28}" srcOrd="0" destOrd="1" presId="urn:microsoft.com/office/officeart/2005/8/layout/vList5"/>
    <dgm:cxn modelId="{88CF01FF-FF83-412E-8AF9-F5F6B57E9807}" type="presOf" srcId="{B227BC69-6803-4345-9E9E-C58A2129201D}" destId="{A12FB138-318A-4F08-9AB3-C7D7011086BD}" srcOrd="0" destOrd="0" presId="urn:microsoft.com/office/officeart/2005/8/layout/vList5"/>
    <dgm:cxn modelId="{746EB8A7-0FC2-40FF-8A98-36E204AD5825}" srcId="{B227BC69-6803-4345-9E9E-C58A2129201D}" destId="{8EF0DC38-1DFC-47EA-BE5E-E8FA520C2F69}" srcOrd="0" destOrd="0" parTransId="{3E2F0F92-F784-45DB-8CB3-9E01C8E906AE}" sibTransId="{FE144BC2-ADC9-4ACA-AE63-C2937292D436}"/>
    <dgm:cxn modelId="{CB128C33-58E9-41EA-B39B-8E7E59D81BF6}" srcId="{B227BC69-6803-4345-9E9E-C58A2129201D}" destId="{962006B7-67D6-440E-A228-C3F2745B3C7E}" srcOrd="1" destOrd="0" parTransId="{5134FA95-9A78-4967-A90F-F1AAFEFC4B68}" sibTransId="{FE30C80B-2472-43F1-8C17-03AA3AE8A8E0}"/>
    <dgm:cxn modelId="{A9F612D5-79EE-4C51-B2DC-A2C489B24752}" type="presOf" srcId="{31DADE7D-B969-433B-A746-FEAC6F36BB1A}" destId="{A17D96C9-8117-40FD-958D-72D27FE92153}" srcOrd="0" destOrd="0" presId="urn:microsoft.com/office/officeart/2005/8/layout/vList5"/>
    <dgm:cxn modelId="{1839A978-BC71-4FE7-B570-77A748806434}" type="presOf" srcId="{AE00C0CE-5D07-47FF-9D06-2D575CF1DC0E}" destId="{49A4BA46-21F1-4614-B4A5-44318179D42C}" srcOrd="0" destOrd="0" presId="urn:microsoft.com/office/officeart/2005/8/layout/vList5"/>
    <dgm:cxn modelId="{7C643327-1ED0-4552-BF98-0F58AD8989A0}" type="presOf" srcId="{1BE43EFA-7F61-45C0-991B-244A89575C1F}" destId="{D1BE984F-018A-4189-B94A-AB47BACC74F7}" srcOrd="0" destOrd="0" presId="urn:microsoft.com/office/officeart/2005/8/layout/vList5"/>
    <dgm:cxn modelId="{7BFAD031-AB9B-42AE-A7B6-542692DF0A08}" srcId="{1BE43EFA-7F61-45C0-991B-244A89575C1F}" destId="{B50DEEAF-2AFD-4B8D-97EC-822DF923C003}" srcOrd="1" destOrd="0" parTransId="{3CD17E52-260C-4825-844A-C3E24660750A}" sibTransId="{EC785754-80CD-485C-A2D2-DC96B827EDB6}"/>
    <dgm:cxn modelId="{56A32F58-CB30-4480-8425-DEB8E50FDF5A}" type="presOf" srcId="{8EF0DC38-1DFC-47EA-BE5E-E8FA520C2F69}" destId="{0764E12B-70AE-43C4-AEDF-832C0CF884DA}" srcOrd="0" destOrd="0" presId="urn:microsoft.com/office/officeart/2005/8/layout/vList5"/>
    <dgm:cxn modelId="{502280DC-FE18-4021-B08E-FCACDF57C88C}" srcId="{31DADE7D-B969-433B-A746-FEAC6F36BB1A}" destId="{6EA351BF-B6E7-4D45-B64A-9373CDB3FD4B}" srcOrd="1" destOrd="0" parTransId="{3A7CB2AB-D09D-4A58-B35A-363FFB09748B}" sibTransId="{E887F94C-17FF-4C0D-A58C-C57FE750AF25}"/>
    <dgm:cxn modelId="{FE2D2CFF-6EA5-4AAE-BC0E-C6B9618B9A95}" type="presOf" srcId="{DD61FCE0-F9CD-4150-B5C4-D0FA9E18C848}" destId="{148248B2-57BF-4BDC-88E0-683FEFAAF475}" srcOrd="0" destOrd="0" presId="urn:microsoft.com/office/officeart/2005/8/layout/vList5"/>
    <dgm:cxn modelId="{E3E45230-4AC2-490C-B696-6689E1348F28}" srcId="{31DADE7D-B969-433B-A746-FEAC6F36BB1A}" destId="{DD61FCE0-F9CD-4150-B5C4-D0FA9E18C848}" srcOrd="0" destOrd="0" parTransId="{210D405D-7861-4B1E-A0F2-9544CABD2B90}" sibTransId="{A8276CD4-66CD-4BFC-AC49-296175F41A80}"/>
    <dgm:cxn modelId="{E9991E15-C487-486C-ACA3-BB6AC389AB7F}" srcId="{AE00C0CE-5D07-47FF-9D06-2D575CF1DC0E}" destId="{31DADE7D-B969-433B-A746-FEAC6F36BB1A}" srcOrd="1" destOrd="0" parTransId="{870FAB6C-4B22-4A42-8E27-8A1B841C2572}" sibTransId="{A2B61D4D-B167-42F5-A61E-BEFBA79178D9}"/>
    <dgm:cxn modelId="{60286C88-0503-48D2-8255-699417AD4A44}" type="presParOf" srcId="{49A4BA46-21F1-4614-B4A5-44318179D42C}" destId="{606298DD-ED14-4377-8184-C8B0654AFB6E}" srcOrd="0" destOrd="0" presId="urn:microsoft.com/office/officeart/2005/8/layout/vList5"/>
    <dgm:cxn modelId="{47671958-04B1-4A8D-A2B2-1973A06B82B5}" type="presParOf" srcId="{606298DD-ED14-4377-8184-C8B0654AFB6E}" destId="{D1BE984F-018A-4189-B94A-AB47BACC74F7}" srcOrd="0" destOrd="0" presId="urn:microsoft.com/office/officeart/2005/8/layout/vList5"/>
    <dgm:cxn modelId="{ED396E26-13C4-4B26-A973-2E7563AF3ECE}" type="presParOf" srcId="{606298DD-ED14-4377-8184-C8B0654AFB6E}" destId="{8275D03D-8064-4208-9A80-1F8781D26F28}" srcOrd="1" destOrd="0" presId="urn:microsoft.com/office/officeart/2005/8/layout/vList5"/>
    <dgm:cxn modelId="{BE77A00F-3E03-4460-9183-C2E75391FBB4}" type="presParOf" srcId="{49A4BA46-21F1-4614-B4A5-44318179D42C}" destId="{14AB8AD4-F788-4334-8880-338792C69DAE}" srcOrd="1" destOrd="0" presId="urn:microsoft.com/office/officeart/2005/8/layout/vList5"/>
    <dgm:cxn modelId="{E90FA058-790C-4F86-9EBC-BB5A6D310E25}" type="presParOf" srcId="{49A4BA46-21F1-4614-B4A5-44318179D42C}" destId="{68D044FC-C806-4814-A9C8-79178C02B568}" srcOrd="2" destOrd="0" presId="urn:microsoft.com/office/officeart/2005/8/layout/vList5"/>
    <dgm:cxn modelId="{EC2380CF-C967-4184-9F64-6D413B81FAA9}" type="presParOf" srcId="{68D044FC-C806-4814-A9C8-79178C02B568}" destId="{A17D96C9-8117-40FD-958D-72D27FE92153}" srcOrd="0" destOrd="0" presId="urn:microsoft.com/office/officeart/2005/8/layout/vList5"/>
    <dgm:cxn modelId="{38A8D933-75E0-4631-ADCD-23E967B80B45}" type="presParOf" srcId="{68D044FC-C806-4814-A9C8-79178C02B568}" destId="{148248B2-57BF-4BDC-88E0-683FEFAAF475}" srcOrd="1" destOrd="0" presId="urn:microsoft.com/office/officeart/2005/8/layout/vList5"/>
    <dgm:cxn modelId="{CECADDAB-41AB-4C79-B99F-B930A6E54375}" type="presParOf" srcId="{49A4BA46-21F1-4614-B4A5-44318179D42C}" destId="{7105D304-C3A1-4D8E-9493-F47E2B08F168}" srcOrd="3" destOrd="0" presId="urn:microsoft.com/office/officeart/2005/8/layout/vList5"/>
    <dgm:cxn modelId="{B92E2F66-927A-4EE6-8A56-A3A172C989A0}" type="presParOf" srcId="{49A4BA46-21F1-4614-B4A5-44318179D42C}" destId="{644FECC0-6F5A-48D9-93A2-3A34FE6E76AC}" srcOrd="4" destOrd="0" presId="urn:microsoft.com/office/officeart/2005/8/layout/vList5"/>
    <dgm:cxn modelId="{65B6B549-3837-4F87-A601-EC4F024AB967}" type="presParOf" srcId="{644FECC0-6F5A-48D9-93A2-3A34FE6E76AC}" destId="{A12FB138-318A-4F08-9AB3-C7D7011086BD}" srcOrd="0" destOrd="0" presId="urn:microsoft.com/office/officeart/2005/8/layout/vList5"/>
    <dgm:cxn modelId="{0BD693BC-FE55-4C4B-84D3-8C61DF389C22}" type="presParOf" srcId="{644FECC0-6F5A-48D9-93A2-3A34FE6E76AC}" destId="{0764E12B-70AE-43C4-AEDF-832C0CF884D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928360-633C-456E-939E-35640F2A92ED}" type="doc">
      <dgm:prSet loTypeId="urn:microsoft.com/office/officeart/2005/8/layout/list1" loCatId="list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BEEA1061-3041-4974-8ADF-51E3BF446082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Запланированы расходы на 2016 год в размере –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20,0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</a:t>
          </a:r>
          <a:endParaRPr lang="ru-RU" sz="24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3D9A6F7C-0845-4AE6-AE9D-8ECC20D5B7CB}" type="parTrans" cxnId="{32056492-9000-4D81-BC0F-CCC5D1563585}">
      <dgm:prSet/>
      <dgm:spPr/>
      <dgm:t>
        <a:bodyPr/>
        <a:lstStyle/>
        <a:p>
          <a:endParaRPr lang="ru-RU"/>
        </a:p>
      </dgm:t>
    </dgm:pt>
    <dgm:pt modelId="{DAF632D4-4C7E-44A9-B76F-C453E8443BED}" type="sibTrans" cxnId="{32056492-9000-4D81-BC0F-CCC5D1563585}">
      <dgm:prSet/>
      <dgm:spPr/>
      <dgm:t>
        <a:bodyPr/>
        <a:lstStyle/>
        <a:p>
          <a:endParaRPr lang="ru-RU"/>
        </a:p>
      </dgm:t>
    </dgm:pt>
    <dgm:pt modelId="{F870D512-AF44-4EED-A670-994396300B1D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           Исполнено за 2016 год –                         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19,0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95 %              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к бюджетным назначениям 2016 года</a:t>
          </a:r>
          <a:endParaRPr lang="ru-RU" sz="24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F5A653AE-C6E4-4211-B17D-BAFE66F043F6}" type="parTrans" cxnId="{2A4945B1-2CF9-4557-9137-C42601FB0FBD}">
      <dgm:prSet/>
      <dgm:spPr/>
      <dgm:t>
        <a:bodyPr/>
        <a:lstStyle/>
        <a:p>
          <a:endParaRPr lang="ru-RU"/>
        </a:p>
      </dgm:t>
    </dgm:pt>
    <dgm:pt modelId="{EDCDAA15-BD26-4A85-9D70-C56B18B45207}" type="sibTrans" cxnId="{2A4945B1-2CF9-4557-9137-C42601FB0FBD}">
      <dgm:prSet/>
      <dgm:spPr/>
      <dgm:t>
        <a:bodyPr/>
        <a:lstStyle/>
        <a:p>
          <a:endParaRPr lang="ru-RU"/>
        </a:p>
      </dgm:t>
    </dgm:pt>
    <dgm:pt modelId="{EBE406B8-8980-47AB-94D8-FC13E7D35898}" type="pres">
      <dgm:prSet presAssocID="{57928360-633C-456E-939E-35640F2A92E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415329-8465-45EB-8FBA-6C5399E464EB}" type="pres">
      <dgm:prSet presAssocID="{BEEA1061-3041-4974-8ADF-51E3BF446082}" presName="parentLin" presStyleCnt="0"/>
      <dgm:spPr/>
    </dgm:pt>
    <dgm:pt modelId="{027FA724-AE24-4550-A7D4-075464B5BBF1}" type="pres">
      <dgm:prSet presAssocID="{BEEA1061-3041-4974-8ADF-51E3BF44608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8E1E1F5-AB5B-4729-BCF7-A1091D520547}" type="pres">
      <dgm:prSet presAssocID="{BEEA1061-3041-4974-8ADF-51E3BF446082}" presName="parentText" presStyleLbl="node1" presStyleIdx="0" presStyleCnt="2" custScaleX="112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B7CC5-034C-461C-8707-CEE0C2CDE01E}" type="pres">
      <dgm:prSet presAssocID="{BEEA1061-3041-4974-8ADF-51E3BF446082}" presName="negativeSpace" presStyleCnt="0"/>
      <dgm:spPr/>
    </dgm:pt>
    <dgm:pt modelId="{237B1058-EAB9-4EB2-B052-A98EA25F6952}" type="pres">
      <dgm:prSet presAssocID="{BEEA1061-3041-4974-8ADF-51E3BF446082}" presName="childText" presStyleLbl="conFgAcc1" presStyleIdx="0" presStyleCnt="2">
        <dgm:presLayoutVars>
          <dgm:bulletEnabled val="1"/>
        </dgm:presLayoutVars>
      </dgm:prSet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</a:schemeClr>
          </a:solidFill>
        </a:ln>
      </dgm:spPr>
    </dgm:pt>
    <dgm:pt modelId="{83462381-7DFB-46CF-986D-35E17F7068C6}" type="pres">
      <dgm:prSet presAssocID="{DAF632D4-4C7E-44A9-B76F-C453E8443BED}" presName="spaceBetweenRectangles" presStyleCnt="0"/>
      <dgm:spPr/>
    </dgm:pt>
    <dgm:pt modelId="{74556D85-983D-4A30-BB23-C1C502E9D319}" type="pres">
      <dgm:prSet presAssocID="{F870D512-AF44-4EED-A670-994396300B1D}" presName="parentLin" presStyleCnt="0"/>
      <dgm:spPr/>
    </dgm:pt>
    <dgm:pt modelId="{7ADF11C0-749C-4608-9930-6B964B214FCE}" type="pres">
      <dgm:prSet presAssocID="{F870D512-AF44-4EED-A670-994396300B1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C628C7A-88DA-4423-A514-DE8CD5527072}" type="pres">
      <dgm:prSet presAssocID="{F870D512-AF44-4EED-A670-994396300B1D}" presName="parentText" presStyleLbl="node1" presStyleIdx="1" presStyleCnt="2" custScaleX="112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78EE2-F37C-4116-BD59-F0332ABF8668}" type="pres">
      <dgm:prSet presAssocID="{F870D512-AF44-4EED-A670-994396300B1D}" presName="negativeSpace" presStyleCnt="0"/>
      <dgm:spPr/>
    </dgm:pt>
    <dgm:pt modelId="{E1CA1498-E3CB-49D2-BC2F-BA84C682FF41}" type="pres">
      <dgm:prSet presAssocID="{F870D512-AF44-4EED-A670-994396300B1D}" presName="childText" presStyleLbl="conFgAcc1" presStyleIdx="1" presStyleCnt="2" custLinFactNeighborX="1754" custLinFactNeighborY="-15765">
        <dgm:presLayoutVars>
          <dgm:bulletEnabled val="1"/>
        </dgm:presLayoutVars>
      </dgm:prSet>
      <dgm:spPr>
        <a:solidFill>
          <a:schemeClr val="bg2">
            <a:lumMod val="90000"/>
            <a:alpha val="90000"/>
          </a:schemeClr>
        </a:solidFill>
        <a:ln>
          <a:solidFill>
            <a:schemeClr val="accent4">
              <a:lumMod val="50000"/>
            </a:schemeClr>
          </a:solidFill>
        </a:ln>
      </dgm:spPr>
    </dgm:pt>
  </dgm:ptLst>
  <dgm:cxnLst>
    <dgm:cxn modelId="{F80A4C74-1E79-46FA-8E33-A20E67112CAC}" type="presOf" srcId="{BEEA1061-3041-4974-8ADF-51E3BF446082}" destId="{027FA724-AE24-4550-A7D4-075464B5BBF1}" srcOrd="0" destOrd="0" presId="urn:microsoft.com/office/officeart/2005/8/layout/list1"/>
    <dgm:cxn modelId="{32056492-9000-4D81-BC0F-CCC5D1563585}" srcId="{57928360-633C-456E-939E-35640F2A92ED}" destId="{BEEA1061-3041-4974-8ADF-51E3BF446082}" srcOrd="0" destOrd="0" parTransId="{3D9A6F7C-0845-4AE6-AE9D-8ECC20D5B7CB}" sibTransId="{DAF632D4-4C7E-44A9-B76F-C453E8443BED}"/>
    <dgm:cxn modelId="{DD2D8178-76C3-46BA-A996-1398FE46C1DA}" type="presOf" srcId="{F870D512-AF44-4EED-A670-994396300B1D}" destId="{7ADF11C0-749C-4608-9930-6B964B214FCE}" srcOrd="0" destOrd="0" presId="urn:microsoft.com/office/officeart/2005/8/layout/list1"/>
    <dgm:cxn modelId="{2A4945B1-2CF9-4557-9137-C42601FB0FBD}" srcId="{57928360-633C-456E-939E-35640F2A92ED}" destId="{F870D512-AF44-4EED-A670-994396300B1D}" srcOrd="1" destOrd="0" parTransId="{F5A653AE-C6E4-4211-B17D-BAFE66F043F6}" sibTransId="{EDCDAA15-BD26-4A85-9D70-C56B18B45207}"/>
    <dgm:cxn modelId="{15222907-CB91-49FC-864E-AB2FB3E4E79A}" type="presOf" srcId="{57928360-633C-456E-939E-35640F2A92ED}" destId="{EBE406B8-8980-47AB-94D8-FC13E7D35898}" srcOrd="0" destOrd="0" presId="urn:microsoft.com/office/officeart/2005/8/layout/list1"/>
    <dgm:cxn modelId="{24CB6DE0-2C98-4824-944F-AA56C65AD075}" type="presOf" srcId="{BEEA1061-3041-4974-8ADF-51E3BF446082}" destId="{B8E1E1F5-AB5B-4729-BCF7-A1091D520547}" srcOrd="1" destOrd="0" presId="urn:microsoft.com/office/officeart/2005/8/layout/list1"/>
    <dgm:cxn modelId="{9198A0D3-D159-4519-B368-E1F8CA07AD11}" type="presOf" srcId="{F870D512-AF44-4EED-A670-994396300B1D}" destId="{FC628C7A-88DA-4423-A514-DE8CD5527072}" srcOrd="1" destOrd="0" presId="urn:microsoft.com/office/officeart/2005/8/layout/list1"/>
    <dgm:cxn modelId="{5D5F1754-044D-4E2A-A81E-E70B8406F3E9}" type="presParOf" srcId="{EBE406B8-8980-47AB-94D8-FC13E7D35898}" destId="{0C415329-8465-45EB-8FBA-6C5399E464EB}" srcOrd="0" destOrd="0" presId="urn:microsoft.com/office/officeart/2005/8/layout/list1"/>
    <dgm:cxn modelId="{747C0544-71E4-4CEB-87C5-DC58788222BF}" type="presParOf" srcId="{0C415329-8465-45EB-8FBA-6C5399E464EB}" destId="{027FA724-AE24-4550-A7D4-075464B5BBF1}" srcOrd="0" destOrd="0" presId="urn:microsoft.com/office/officeart/2005/8/layout/list1"/>
    <dgm:cxn modelId="{40D94A45-DBFC-426E-85E2-B9F0F3646346}" type="presParOf" srcId="{0C415329-8465-45EB-8FBA-6C5399E464EB}" destId="{B8E1E1F5-AB5B-4729-BCF7-A1091D520547}" srcOrd="1" destOrd="0" presId="urn:microsoft.com/office/officeart/2005/8/layout/list1"/>
    <dgm:cxn modelId="{51EA5570-871E-4860-809F-8089648CB9E0}" type="presParOf" srcId="{EBE406B8-8980-47AB-94D8-FC13E7D35898}" destId="{460B7CC5-034C-461C-8707-CEE0C2CDE01E}" srcOrd="1" destOrd="0" presId="urn:microsoft.com/office/officeart/2005/8/layout/list1"/>
    <dgm:cxn modelId="{981012FF-6FC1-4CA9-BCB2-A4804C4F3B88}" type="presParOf" srcId="{EBE406B8-8980-47AB-94D8-FC13E7D35898}" destId="{237B1058-EAB9-4EB2-B052-A98EA25F6952}" srcOrd="2" destOrd="0" presId="urn:microsoft.com/office/officeart/2005/8/layout/list1"/>
    <dgm:cxn modelId="{0D5C9CCA-DC12-4D4A-8952-18662318DC1A}" type="presParOf" srcId="{EBE406B8-8980-47AB-94D8-FC13E7D35898}" destId="{83462381-7DFB-46CF-986D-35E17F7068C6}" srcOrd="3" destOrd="0" presId="urn:microsoft.com/office/officeart/2005/8/layout/list1"/>
    <dgm:cxn modelId="{53BA0157-F910-4994-B733-D8AB82572FB7}" type="presParOf" srcId="{EBE406B8-8980-47AB-94D8-FC13E7D35898}" destId="{74556D85-983D-4A30-BB23-C1C502E9D319}" srcOrd="4" destOrd="0" presId="urn:microsoft.com/office/officeart/2005/8/layout/list1"/>
    <dgm:cxn modelId="{5CBC8514-CF68-49D2-B4BC-73580F6C9688}" type="presParOf" srcId="{74556D85-983D-4A30-BB23-C1C502E9D319}" destId="{7ADF11C0-749C-4608-9930-6B964B214FCE}" srcOrd="0" destOrd="0" presId="urn:microsoft.com/office/officeart/2005/8/layout/list1"/>
    <dgm:cxn modelId="{75CEB3E7-9CDD-493F-AE40-AE64BE6F0AE1}" type="presParOf" srcId="{74556D85-983D-4A30-BB23-C1C502E9D319}" destId="{FC628C7A-88DA-4423-A514-DE8CD5527072}" srcOrd="1" destOrd="0" presId="urn:microsoft.com/office/officeart/2005/8/layout/list1"/>
    <dgm:cxn modelId="{21114BAF-2EB2-4D16-95D2-7E735DC5EB48}" type="presParOf" srcId="{EBE406B8-8980-47AB-94D8-FC13E7D35898}" destId="{50078EE2-F37C-4116-BD59-F0332ABF8668}" srcOrd="5" destOrd="0" presId="urn:microsoft.com/office/officeart/2005/8/layout/list1"/>
    <dgm:cxn modelId="{8283AF40-74DE-4D73-9150-7CF7AD4D692F}" type="presParOf" srcId="{EBE406B8-8980-47AB-94D8-FC13E7D35898}" destId="{E1CA1498-E3CB-49D2-BC2F-BA84C682FF4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B4E3A6-6D3F-4588-B325-AE04229AA2F5}" type="doc">
      <dgm:prSet loTypeId="urn:microsoft.com/office/officeart/2005/8/layout/hierarchy4" loCatId="list" qsTypeId="urn:microsoft.com/office/officeart/2005/8/quickstyle/simple1#3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4465F9BD-DE2E-429C-A1DF-DC095D482344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за  2016 год всего –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87,0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           или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100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  от бюджетных назначений 2016 года</a:t>
          </a:r>
        </a:p>
      </dgm:t>
    </dgm:pt>
    <dgm:pt modelId="{0E3ABF7E-164A-4B5C-BAB8-1C58D05FAF63}" type="parTrans" cxnId="{FA86DAF0-1FC8-4B4A-9302-6BC3B254327B}">
      <dgm:prSet/>
      <dgm:spPr/>
      <dgm:t>
        <a:bodyPr/>
        <a:lstStyle/>
        <a:p>
          <a:endParaRPr lang="ru-RU"/>
        </a:p>
      </dgm:t>
    </dgm:pt>
    <dgm:pt modelId="{6F2E280D-AFB0-4D6D-B7EE-2FD84E82E2AC}" type="sibTrans" cxnId="{FA86DAF0-1FC8-4B4A-9302-6BC3B254327B}">
      <dgm:prSet/>
      <dgm:spPr/>
      <dgm:t>
        <a:bodyPr/>
        <a:lstStyle/>
        <a:p>
          <a:endParaRPr lang="ru-RU"/>
        </a:p>
      </dgm:t>
    </dgm:pt>
    <dgm:pt modelId="{28463659-2C35-468F-9329-3827D825A5EB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rgbClr val="151F37"/>
          </a:solidFill>
        </a:ln>
      </dgm:spPr>
      <dgm:t>
        <a:bodyPr/>
        <a:lstStyle/>
        <a:p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Доплата к пенсии глав и муниципальных служащих –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87,0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100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 от годовых назначений</a:t>
          </a:r>
          <a:endParaRPr lang="ru-RU" sz="2000" b="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2081374E-D6E0-4766-956B-4B9F6217113A}" type="parTrans" cxnId="{6F4A44A5-F126-4858-94D8-A35B0CCB52A1}">
      <dgm:prSet/>
      <dgm:spPr/>
      <dgm:t>
        <a:bodyPr/>
        <a:lstStyle/>
        <a:p>
          <a:endParaRPr lang="ru-RU"/>
        </a:p>
      </dgm:t>
    </dgm:pt>
    <dgm:pt modelId="{2DF72A31-DF5C-4431-933F-BEB7FAB53007}" type="sibTrans" cxnId="{6F4A44A5-F126-4858-94D8-A35B0CCB52A1}">
      <dgm:prSet/>
      <dgm:spPr/>
      <dgm:t>
        <a:bodyPr/>
        <a:lstStyle/>
        <a:p>
          <a:endParaRPr lang="ru-RU"/>
        </a:p>
      </dgm:t>
    </dgm:pt>
    <dgm:pt modelId="{ED125D0C-8B63-412A-9E9A-EE2E2E2369C4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rgbClr val="151F37"/>
          </a:solidFill>
        </a:ln>
      </dgm:spPr>
      <dgm:t>
        <a:bodyPr/>
        <a:lstStyle/>
        <a:p>
          <a:endParaRPr lang="ru-RU" sz="2000" b="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gm:t>
    </dgm:pt>
    <dgm:pt modelId="{91D5F620-7801-4302-B2AC-00688FB612C6}" type="parTrans" cxnId="{9343C743-44E4-444C-8C8C-11CA732DBDE0}">
      <dgm:prSet/>
      <dgm:spPr/>
      <dgm:t>
        <a:bodyPr/>
        <a:lstStyle/>
        <a:p>
          <a:endParaRPr lang="ru-RU"/>
        </a:p>
      </dgm:t>
    </dgm:pt>
    <dgm:pt modelId="{D446575D-F77A-4ABE-B6EF-6E22CF576253}" type="sibTrans" cxnId="{9343C743-44E4-444C-8C8C-11CA732DBDE0}">
      <dgm:prSet/>
      <dgm:spPr/>
      <dgm:t>
        <a:bodyPr/>
        <a:lstStyle/>
        <a:p>
          <a:endParaRPr lang="ru-RU"/>
        </a:p>
      </dgm:t>
    </dgm:pt>
    <dgm:pt modelId="{A133BD50-E0C8-4166-8B18-B19106E068B4}" type="pres">
      <dgm:prSet presAssocID="{EEB4E3A6-6D3F-4588-B325-AE04229AA2F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444DC0-D9AC-46C6-99CD-F70D70B71212}" type="pres">
      <dgm:prSet presAssocID="{4465F9BD-DE2E-429C-A1DF-DC095D482344}" presName="vertOne" presStyleCnt="0"/>
      <dgm:spPr/>
    </dgm:pt>
    <dgm:pt modelId="{EF1EBAAD-BF03-4960-9C0D-D3B72179B113}" type="pres">
      <dgm:prSet presAssocID="{4465F9BD-DE2E-429C-A1DF-DC095D482344}" presName="txOne" presStyleLbl="node0" presStyleIdx="0" presStyleCnt="1" custAng="0" custScaleY="25199" custLinFactY="-1266" custLinFactNeighborX="118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9778E6-C652-44B2-AB1C-BF36BD5E0F17}" type="pres">
      <dgm:prSet presAssocID="{4465F9BD-DE2E-429C-A1DF-DC095D482344}" presName="parTransOne" presStyleCnt="0"/>
      <dgm:spPr/>
    </dgm:pt>
    <dgm:pt modelId="{31F484C3-C4E7-4E29-B2B3-7C1BA8F903BD}" type="pres">
      <dgm:prSet presAssocID="{4465F9BD-DE2E-429C-A1DF-DC095D482344}" presName="horzOne" presStyleCnt="0"/>
      <dgm:spPr/>
    </dgm:pt>
    <dgm:pt modelId="{A73ABB6E-D3AC-4EE2-AECF-7EA25180E1F8}" type="pres">
      <dgm:prSet presAssocID="{28463659-2C35-468F-9329-3827D825A5EB}" presName="vertTwo" presStyleCnt="0"/>
      <dgm:spPr/>
    </dgm:pt>
    <dgm:pt modelId="{8E509189-3877-44F5-A616-A1168DBFB7AF}" type="pres">
      <dgm:prSet presAssocID="{28463659-2C35-468F-9329-3827D825A5EB}" presName="txTwo" presStyleLbl="node2" presStyleIdx="0" presStyleCnt="2" custScaleX="53619" custScaleY="29405" custLinFactNeighborX="2385" custLinFactNeighborY="-128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B63F6F-829D-4D05-874E-5E04A7093F92}" type="pres">
      <dgm:prSet presAssocID="{28463659-2C35-468F-9329-3827D825A5EB}" presName="horzTwo" presStyleCnt="0"/>
      <dgm:spPr/>
    </dgm:pt>
    <dgm:pt modelId="{4267F929-98A1-4FC8-9747-F442DB72A3A9}" type="pres">
      <dgm:prSet presAssocID="{2DF72A31-DF5C-4431-933F-BEB7FAB53007}" presName="sibSpaceTwo" presStyleCnt="0"/>
      <dgm:spPr/>
    </dgm:pt>
    <dgm:pt modelId="{CBFFB012-8A86-4404-B61C-B45E2E5D2FE0}" type="pres">
      <dgm:prSet presAssocID="{ED125D0C-8B63-412A-9E9A-EE2E2E2369C4}" presName="vertTwo" presStyleCnt="0"/>
      <dgm:spPr/>
    </dgm:pt>
    <dgm:pt modelId="{0D9BFE71-AA51-4CC0-99A4-4A7B689CE777}" type="pres">
      <dgm:prSet presAssocID="{ED125D0C-8B63-412A-9E9A-EE2E2E2369C4}" presName="txTwo" presStyleLbl="node2" presStyleIdx="1" presStyleCnt="2" custScaleX="55995" custScaleY="966" custLinFactNeighborX="-3028" custLinFactNeighborY="-128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054282-7344-4F66-B9A9-6A82CA0ADAE5}" type="pres">
      <dgm:prSet presAssocID="{ED125D0C-8B63-412A-9E9A-EE2E2E2369C4}" presName="horzTwo" presStyleCnt="0"/>
      <dgm:spPr/>
    </dgm:pt>
  </dgm:ptLst>
  <dgm:cxnLst>
    <dgm:cxn modelId="{E44B4842-516D-43C4-98F1-B81191B96129}" type="presOf" srcId="{EEB4E3A6-6D3F-4588-B325-AE04229AA2F5}" destId="{A133BD50-E0C8-4166-8B18-B19106E068B4}" srcOrd="0" destOrd="0" presId="urn:microsoft.com/office/officeart/2005/8/layout/hierarchy4"/>
    <dgm:cxn modelId="{6F4A44A5-F126-4858-94D8-A35B0CCB52A1}" srcId="{4465F9BD-DE2E-429C-A1DF-DC095D482344}" destId="{28463659-2C35-468F-9329-3827D825A5EB}" srcOrd="0" destOrd="0" parTransId="{2081374E-D6E0-4766-956B-4B9F6217113A}" sibTransId="{2DF72A31-DF5C-4431-933F-BEB7FAB53007}"/>
    <dgm:cxn modelId="{D335005A-A9C0-4A92-A4D2-EDDA4303F4A4}" type="presOf" srcId="{28463659-2C35-468F-9329-3827D825A5EB}" destId="{8E509189-3877-44F5-A616-A1168DBFB7AF}" srcOrd="0" destOrd="0" presId="urn:microsoft.com/office/officeart/2005/8/layout/hierarchy4"/>
    <dgm:cxn modelId="{9B74ADDA-F0C4-42FC-AC83-C6E8A357AC3F}" type="presOf" srcId="{ED125D0C-8B63-412A-9E9A-EE2E2E2369C4}" destId="{0D9BFE71-AA51-4CC0-99A4-4A7B689CE777}" srcOrd="0" destOrd="0" presId="urn:microsoft.com/office/officeart/2005/8/layout/hierarchy4"/>
    <dgm:cxn modelId="{FD8ABBE9-4AA9-4F1E-9AB3-049B099D350B}" type="presOf" srcId="{4465F9BD-DE2E-429C-A1DF-DC095D482344}" destId="{EF1EBAAD-BF03-4960-9C0D-D3B72179B113}" srcOrd="0" destOrd="0" presId="urn:microsoft.com/office/officeart/2005/8/layout/hierarchy4"/>
    <dgm:cxn modelId="{9343C743-44E4-444C-8C8C-11CA732DBDE0}" srcId="{4465F9BD-DE2E-429C-A1DF-DC095D482344}" destId="{ED125D0C-8B63-412A-9E9A-EE2E2E2369C4}" srcOrd="1" destOrd="0" parTransId="{91D5F620-7801-4302-B2AC-00688FB612C6}" sibTransId="{D446575D-F77A-4ABE-B6EF-6E22CF576253}"/>
    <dgm:cxn modelId="{FA86DAF0-1FC8-4B4A-9302-6BC3B254327B}" srcId="{EEB4E3A6-6D3F-4588-B325-AE04229AA2F5}" destId="{4465F9BD-DE2E-429C-A1DF-DC095D482344}" srcOrd="0" destOrd="0" parTransId="{0E3ABF7E-164A-4B5C-BAB8-1C58D05FAF63}" sibTransId="{6F2E280D-AFB0-4D6D-B7EE-2FD84E82E2AC}"/>
    <dgm:cxn modelId="{037BAB54-C27F-4EBF-AB57-430AC8850961}" type="presParOf" srcId="{A133BD50-E0C8-4166-8B18-B19106E068B4}" destId="{25444DC0-D9AC-46C6-99CD-F70D70B71212}" srcOrd="0" destOrd="0" presId="urn:microsoft.com/office/officeart/2005/8/layout/hierarchy4"/>
    <dgm:cxn modelId="{F5B7CCC8-0567-4F8E-A182-1D5B2CF2EA1E}" type="presParOf" srcId="{25444DC0-D9AC-46C6-99CD-F70D70B71212}" destId="{EF1EBAAD-BF03-4960-9C0D-D3B72179B113}" srcOrd="0" destOrd="0" presId="urn:microsoft.com/office/officeart/2005/8/layout/hierarchy4"/>
    <dgm:cxn modelId="{CBB9F980-6BB2-4C07-87A6-8ED859682130}" type="presParOf" srcId="{25444DC0-D9AC-46C6-99CD-F70D70B71212}" destId="{409778E6-C652-44B2-AB1C-BF36BD5E0F17}" srcOrd="1" destOrd="0" presId="urn:microsoft.com/office/officeart/2005/8/layout/hierarchy4"/>
    <dgm:cxn modelId="{3B52FAAA-AD09-4FB5-AEB4-359BD54DA8D6}" type="presParOf" srcId="{25444DC0-D9AC-46C6-99CD-F70D70B71212}" destId="{31F484C3-C4E7-4E29-B2B3-7C1BA8F903BD}" srcOrd="2" destOrd="0" presId="urn:microsoft.com/office/officeart/2005/8/layout/hierarchy4"/>
    <dgm:cxn modelId="{D70EEE41-4272-4DB6-BF17-73C490A1AA43}" type="presParOf" srcId="{31F484C3-C4E7-4E29-B2B3-7C1BA8F903BD}" destId="{A73ABB6E-D3AC-4EE2-AECF-7EA25180E1F8}" srcOrd="0" destOrd="0" presId="urn:microsoft.com/office/officeart/2005/8/layout/hierarchy4"/>
    <dgm:cxn modelId="{DCC0F172-F01D-4189-84A7-9545634E9B17}" type="presParOf" srcId="{A73ABB6E-D3AC-4EE2-AECF-7EA25180E1F8}" destId="{8E509189-3877-44F5-A616-A1168DBFB7AF}" srcOrd="0" destOrd="0" presId="urn:microsoft.com/office/officeart/2005/8/layout/hierarchy4"/>
    <dgm:cxn modelId="{E5BA6D88-F3C2-4618-B44F-012E91113926}" type="presParOf" srcId="{A73ABB6E-D3AC-4EE2-AECF-7EA25180E1F8}" destId="{93B63F6F-829D-4D05-874E-5E04A7093F92}" srcOrd="1" destOrd="0" presId="urn:microsoft.com/office/officeart/2005/8/layout/hierarchy4"/>
    <dgm:cxn modelId="{5385792E-48A7-4000-9B6B-7B40D791310B}" type="presParOf" srcId="{31F484C3-C4E7-4E29-B2B3-7C1BA8F903BD}" destId="{4267F929-98A1-4FC8-9747-F442DB72A3A9}" srcOrd="1" destOrd="0" presId="urn:microsoft.com/office/officeart/2005/8/layout/hierarchy4"/>
    <dgm:cxn modelId="{8ED60BEE-D147-4F63-8C4F-36B62F20EED3}" type="presParOf" srcId="{31F484C3-C4E7-4E29-B2B3-7C1BA8F903BD}" destId="{CBFFB012-8A86-4404-B61C-B45E2E5D2FE0}" srcOrd="2" destOrd="0" presId="urn:microsoft.com/office/officeart/2005/8/layout/hierarchy4"/>
    <dgm:cxn modelId="{2087B5AA-8F4C-4CB5-97E5-094F6D4725D0}" type="presParOf" srcId="{CBFFB012-8A86-4404-B61C-B45E2E5D2FE0}" destId="{0D9BFE71-AA51-4CC0-99A4-4A7B689CE777}" srcOrd="0" destOrd="0" presId="urn:microsoft.com/office/officeart/2005/8/layout/hierarchy4"/>
    <dgm:cxn modelId="{502DB422-561C-4B0C-B1BC-2484D4CE0C7A}" type="presParOf" srcId="{CBFFB012-8A86-4404-B61C-B45E2E5D2FE0}" destId="{D3054282-7344-4F66-B9A9-6A82CA0ADA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4C92B4-4B28-4235-998A-DC116093470F}">
      <dsp:nvSpPr>
        <dsp:cNvPr id="0" name=""/>
        <dsp:cNvSpPr/>
      </dsp:nvSpPr>
      <dsp:spPr>
        <a:xfrm>
          <a:off x="1788344" y="2983"/>
          <a:ext cx="3635943" cy="1674597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Постановление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администрации Изыхского сельсовета 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от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05.02.2016 №6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«О мерах по реализации решения Совета депутатов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Изыхского сельсовета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«О бюджете </a:t>
          </a:r>
          <a:r>
            <a:rPr lang="ru-RU" sz="12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Изыхского сельсовета</a:t>
          </a:r>
          <a:endParaRPr lang="ru-RU" sz="12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788344" y="2983"/>
        <a:ext cx="3635943" cy="1674597"/>
      </dsp:txXfrm>
    </dsp:sp>
    <dsp:sp modelId="{A8A76B4B-0B1D-43AA-9DA4-324A8EC7B2A0}">
      <dsp:nvSpPr>
        <dsp:cNvPr id="0" name=""/>
        <dsp:cNvSpPr/>
      </dsp:nvSpPr>
      <dsp:spPr>
        <a:xfrm rot="5400000">
          <a:off x="3435881" y="1700305"/>
          <a:ext cx="340869" cy="409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3435881" y="1700305"/>
        <a:ext cx="340869" cy="409043"/>
      </dsp:txXfrm>
    </dsp:sp>
    <dsp:sp modelId="{FA9D6593-5CBC-4A58-BAEF-07811DDEE2A4}">
      <dsp:nvSpPr>
        <dsp:cNvPr id="0" name=""/>
        <dsp:cNvSpPr/>
      </dsp:nvSpPr>
      <dsp:spPr>
        <a:xfrm>
          <a:off x="1788344" y="2132073"/>
          <a:ext cx="3635943" cy="406716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 2016 год и на плановый период 2017 и 2018 годов»</a:t>
          </a:r>
          <a:endParaRPr lang="ru-RU" sz="13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788344" y="2132073"/>
        <a:ext cx="3635943" cy="406716"/>
      </dsp:txXfrm>
    </dsp:sp>
    <dsp:sp modelId="{B4D775F7-524C-4013-9B62-CC69A94A5421}">
      <dsp:nvSpPr>
        <dsp:cNvPr id="0" name=""/>
        <dsp:cNvSpPr/>
      </dsp:nvSpPr>
      <dsp:spPr>
        <a:xfrm rot="5400000">
          <a:off x="3435881" y="2561515"/>
          <a:ext cx="340869" cy="409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3435881" y="2561515"/>
        <a:ext cx="340869" cy="409043"/>
      </dsp:txXfrm>
    </dsp:sp>
    <dsp:sp modelId="{B7C9EF17-2F8B-4E48-AD1C-308B7B5F888F}">
      <dsp:nvSpPr>
        <dsp:cNvPr id="0" name=""/>
        <dsp:cNvSpPr/>
      </dsp:nvSpPr>
      <dsp:spPr>
        <a:xfrm>
          <a:off x="1788344" y="2993283"/>
          <a:ext cx="3635943" cy="111286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бюджета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муниципального образования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Изыхский сельсовет </a:t>
          </a:r>
          <a:r>
            <a:rPr lang="ru-RU" sz="1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за 2016 год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,                                       </a:t>
          </a:r>
          <a:r>
            <a:rPr lang="ru-RU" sz="1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ВСЕГО – </a:t>
          </a:r>
          <a:r>
            <a:rPr lang="ru-RU" sz="1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6572,0 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рублей </a:t>
          </a:r>
          <a:endParaRPr lang="ru-RU" sz="16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788344" y="2993283"/>
        <a:ext cx="3635943" cy="1112862"/>
      </dsp:txXfrm>
    </dsp:sp>
    <dsp:sp modelId="{3345E981-8A94-4727-B432-C528B618E828}">
      <dsp:nvSpPr>
        <dsp:cNvPr id="0" name=""/>
        <dsp:cNvSpPr/>
      </dsp:nvSpPr>
      <dsp:spPr>
        <a:xfrm rot="5409517">
          <a:off x="3451400" y="4105370"/>
          <a:ext cx="305621" cy="409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50000"/>
          </a:schemeClr>
        </a:solidFill>
        <a:ln>
          <a:solidFill>
            <a:schemeClr val="accent4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9517">
        <a:off x="3451400" y="4105370"/>
        <a:ext cx="305621" cy="409043"/>
      </dsp:txXfrm>
    </dsp:sp>
    <dsp:sp modelId="{B5835C1F-5D07-4737-903B-A1BC57719CDA}">
      <dsp:nvSpPr>
        <dsp:cNvPr id="0" name=""/>
        <dsp:cNvSpPr/>
      </dsp:nvSpPr>
      <dsp:spPr>
        <a:xfrm>
          <a:off x="1784417" y="4513639"/>
          <a:ext cx="3635943" cy="90898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Исполнено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97,7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</a:t>
          </a:r>
          <a:r>
            <a:rPr lang="ru-RU" sz="16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от годовых плановых назначений</a:t>
          </a:r>
          <a:endParaRPr lang="ru-RU" sz="16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784417" y="4513639"/>
        <a:ext cx="3635943" cy="9089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75D03D-8064-4208-9A80-1F8781D26F28}">
      <dsp:nvSpPr>
        <dsp:cNvPr id="0" name=""/>
        <dsp:cNvSpPr/>
      </dsp:nvSpPr>
      <dsp:spPr>
        <a:xfrm rot="5400000">
          <a:off x="4754506" y="-1955444"/>
          <a:ext cx="1596299" cy="5507188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осуществление первичного воинского учета за 2016 год– 94,0тыс.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100 % от годовых плановых назначений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5400000">
        <a:off x="4754506" y="-1955444"/>
        <a:ext cx="1596299" cy="5507188"/>
      </dsp:txXfrm>
    </dsp:sp>
    <dsp:sp modelId="{D1BE984F-018A-4189-B94A-AB47BACC74F7}">
      <dsp:nvSpPr>
        <dsp:cNvPr id="0" name=""/>
        <dsp:cNvSpPr/>
      </dsp:nvSpPr>
      <dsp:spPr>
        <a:xfrm>
          <a:off x="1274" y="51419"/>
          <a:ext cx="2987206" cy="1496332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оборона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274" y="51419"/>
        <a:ext cx="2987206" cy="1496332"/>
      </dsp:txXfrm>
    </dsp:sp>
    <dsp:sp modelId="{148248B2-57BF-4BDC-88E0-683FEFAAF475}">
      <dsp:nvSpPr>
        <dsp:cNvPr id="0" name=""/>
        <dsp:cNvSpPr/>
      </dsp:nvSpPr>
      <dsp:spPr>
        <a:xfrm rot="5400000">
          <a:off x="4844976" y="-104822"/>
          <a:ext cx="1946010" cy="5357924"/>
        </a:xfrm>
        <a:prstGeom prst="round2SameRect">
          <a:avLst/>
        </a:prstGeom>
        <a:solidFill>
          <a:schemeClr val="bg2">
            <a:lumMod val="90000"/>
            <a:alpha val="90000"/>
          </a:schemeClr>
        </a:solidFill>
        <a:ln w="9525" cap="flat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обеспечение пожарной безопасности (содержание пожарной охраны) за 2016 год –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78,5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тыс.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100,0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% от годовых плановых назначений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5400000">
        <a:off x="4844976" y="-104822"/>
        <a:ext cx="1946010" cy="5357924"/>
      </dsp:txXfrm>
    </dsp:sp>
    <dsp:sp modelId="{A17D96C9-8117-40FD-958D-72D27FE92153}">
      <dsp:nvSpPr>
        <dsp:cNvPr id="0" name=""/>
        <dsp:cNvSpPr/>
      </dsp:nvSpPr>
      <dsp:spPr>
        <a:xfrm>
          <a:off x="1274" y="1897391"/>
          <a:ext cx="3055912" cy="1496332"/>
        </a:xfrm>
        <a:prstGeom prst="roundRect">
          <a:avLst/>
        </a:prstGeom>
        <a:solidFill>
          <a:schemeClr val="bg2"/>
        </a:solidFill>
        <a:ln>
          <a:solidFill>
            <a:schemeClr val="accent4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безопасность и правоохранительная деятельность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274" y="1897391"/>
        <a:ext cx="3055912" cy="1496332"/>
      </dsp:txXfrm>
    </dsp:sp>
    <dsp:sp modelId="{0764E12B-70AE-43C4-AEDF-832C0CF884DA}">
      <dsp:nvSpPr>
        <dsp:cNvPr id="0" name=""/>
        <dsp:cNvSpPr/>
      </dsp:nvSpPr>
      <dsp:spPr>
        <a:xfrm rot="5400000">
          <a:off x="5019528" y="1731038"/>
          <a:ext cx="1508051" cy="5432733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4">
              <a:lumMod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Расходы на содержание дорог,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расположенных в границах поселения за 2016 год –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137,0 тыс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. руб.</a:t>
          </a:r>
          <a:endParaRPr lang="ru-RU" sz="18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100 </a:t>
          </a:r>
          <a:r>
            <a:rPr lang="ru-RU" sz="18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% от годовых бюджетных </a:t>
          </a:r>
          <a:r>
            <a:rPr lang="ru-RU" sz="2000" b="0" kern="1200" dirty="0" smtClean="0">
              <a:solidFill>
                <a:srgbClr val="003366"/>
              </a:solidFill>
              <a:latin typeface="Franklin Gothic Demi Cond" panose="020B0706030402020204" pitchFamily="34" charset="0"/>
              <a:ea typeface="+mn-ea"/>
              <a:cs typeface="+mn-cs"/>
            </a:rPr>
            <a:t>назначений</a:t>
          </a:r>
          <a:endParaRPr lang="ru-RU" sz="2000" b="0" kern="1200" dirty="0">
            <a:solidFill>
              <a:srgbClr val="003366"/>
            </a:solidFill>
            <a:latin typeface="Franklin Gothic Demi Cond" panose="020B0706030402020204" pitchFamily="34" charset="0"/>
            <a:ea typeface="+mn-ea"/>
            <a:cs typeface="+mn-cs"/>
          </a:endParaRPr>
        </a:p>
      </dsp:txBody>
      <dsp:txXfrm rot="5400000">
        <a:off x="5019528" y="1731038"/>
        <a:ext cx="1508051" cy="5432733"/>
      </dsp:txXfrm>
    </dsp:sp>
    <dsp:sp modelId="{A12FB138-318A-4F08-9AB3-C7D7011086BD}">
      <dsp:nvSpPr>
        <dsp:cNvPr id="0" name=""/>
        <dsp:cNvSpPr/>
      </dsp:nvSpPr>
      <dsp:spPr>
        <a:xfrm>
          <a:off x="0" y="3672229"/>
          <a:ext cx="3055912" cy="1496332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accent4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Национальная экономика</a:t>
          </a:r>
          <a:endParaRPr lang="ru-RU" sz="28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0" y="3672229"/>
        <a:ext cx="3055912" cy="14963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7B1058-EAB9-4EB2-B052-A98EA25F6952}">
      <dsp:nvSpPr>
        <dsp:cNvPr id="0" name=""/>
        <dsp:cNvSpPr/>
      </dsp:nvSpPr>
      <dsp:spPr>
        <a:xfrm>
          <a:off x="0" y="890171"/>
          <a:ext cx="8208911" cy="1512000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1E1F5-AB5B-4729-BCF7-A1091D520547}">
      <dsp:nvSpPr>
        <dsp:cNvPr id="0" name=""/>
        <dsp:cNvSpPr/>
      </dsp:nvSpPr>
      <dsp:spPr>
        <a:xfrm>
          <a:off x="410445" y="4571"/>
          <a:ext cx="6461415" cy="177120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Запланированы расходы на 2016 год в размере –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20,0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</a:t>
          </a:r>
          <a:endParaRPr lang="ru-RU" sz="24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410445" y="4571"/>
        <a:ext cx="6461415" cy="1771200"/>
      </dsp:txXfrm>
    </dsp:sp>
    <dsp:sp modelId="{E1CA1498-E3CB-49D2-BC2F-BA84C682FF41}">
      <dsp:nvSpPr>
        <dsp:cNvPr id="0" name=""/>
        <dsp:cNvSpPr/>
      </dsp:nvSpPr>
      <dsp:spPr>
        <a:xfrm>
          <a:off x="0" y="3472157"/>
          <a:ext cx="8208911" cy="1512000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28C7A-88DA-4423-A514-DE8CD5527072}">
      <dsp:nvSpPr>
        <dsp:cNvPr id="0" name=""/>
        <dsp:cNvSpPr/>
      </dsp:nvSpPr>
      <dsp:spPr>
        <a:xfrm>
          <a:off x="410445" y="2726172"/>
          <a:ext cx="6461415" cy="177120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           Исполнено за 2016 год –                         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19,0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95 %              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к бюджетным назначениям 2016 года</a:t>
          </a:r>
          <a:endParaRPr lang="ru-RU" sz="240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410445" y="2726172"/>
        <a:ext cx="6461415" cy="1771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1EBAAD-BF03-4960-9C0D-D3B72179B113}">
      <dsp:nvSpPr>
        <dsp:cNvPr id="0" name=""/>
        <dsp:cNvSpPr/>
      </dsp:nvSpPr>
      <dsp:spPr>
        <a:xfrm>
          <a:off x="6792" y="505817"/>
          <a:ext cx="8490151" cy="1433917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Расходы за  2016 год всего – 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87,0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           или </a:t>
          </a:r>
          <a:r>
            <a:rPr lang="ru-RU" sz="28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100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 </a:t>
          </a:r>
          <a:r>
            <a:rPr lang="ru-RU" sz="240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  от бюджетных назначений 2016 года</a:t>
          </a:r>
        </a:p>
      </dsp:txBody>
      <dsp:txXfrm>
        <a:off x="6792" y="505817"/>
        <a:ext cx="8490151" cy="1433917"/>
      </dsp:txXfrm>
    </dsp:sp>
    <dsp:sp modelId="{8E509189-3877-44F5-A616-A1168DBFB7AF}">
      <dsp:nvSpPr>
        <dsp:cNvPr id="0" name=""/>
        <dsp:cNvSpPr/>
      </dsp:nvSpPr>
      <dsp:spPr>
        <a:xfrm>
          <a:off x="174977" y="2233983"/>
          <a:ext cx="3857452" cy="167325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151F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Доплата к пенсии глав и муниципальных служащих –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87,0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тыс. руб., или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100 </a:t>
          </a:r>
          <a:r>
            <a:rPr lang="ru-RU" sz="2000" b="0" kern="1200" dirty="0" smtClean="0">
              <a:solidFill>
                <a:srgbClr val="003366"/>
              </a:solidFill>
              <a:latin typeface="Franklin Gothic Heavy" panose="020B0903020102020204" pitchFamily="34" charset="0"/>
              <a:ea typeface="+mn-ea"/>
              <a:cs typeface="+mn-cs"/>
            </a:rPr>
            <a:t>% от годовых назначений</a:t>
          </a:r>
          <a:endParaRPr lang="ru-RU" sz="2000" b="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174977" y="2233983"/>
        <a:ext cx="3857452" cy="1673254"/>
      </dsp:txXfrm>
    </dsp:sp>
    <dsp:sp modelId="{0D9BFE71-AA51-4CC0-99A4-4A7B689CE777}">
      <dsp:nvSpPr>
        <dsp:cNvPr id="0" name=""/>
        <dsp:cNvSpPr/>
      </dsp:nvSpPr>
      <dsp:spPr>
        <a:xfrm>
          <a:off x="4247320" y="2233983"/>
          <a:ext cx="4028386" cy="54969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151F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>
            <a:solidFill>
              <a:srgbClr val="003366"/>
            </a:solidFill>
            <a:latin typeface="Franklin Gothic Heavy" panose="020B0903020102020204" pitchFamily="34" charset="0"/>
            <a:ea typeface="+mn-ea"/>
            <a:cs typeface="+mn-cs"/>
          </a:endParaRPr>
        </a:p>
      </dsp:txBody>
      <dsp:txXfrm>
        <a:off x="4247320" y="2233983"/>
        <a:ext cx="4028386" cy="54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0.31068</cdr:x>
      <cdr:y>0.0432</cdr:y>
    </cdr:from>
    <cdr:to>
      <cdr:x>0.4466</cdr:x>
      <cdr:y>0.12961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56" y="216004"/>
          <a:ext cx="1008112" cy="432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rgbClr val="003366"/>
              </a:solidFill>
            </a:rPr>
            <a:t>98,7</a:t>
          </a:r>
          <a:r>
            <a:rPr lang="ru-RU" sz="2400" b="1" dirty="0" smtClean="0">
              <a:solidFill>
                <a:srgbClr val="003366"/>
              </a:solidFill>
            </a:rPr>
            <a:t>%</a:t>
          </a:r>
          <a:endParaRPr lang="ru-RU" sz="2400" b="1" dirty="0">
            <a:solidFill>
              <a:srgbClr val="003366"/>
            </a:solidFill>
          </a:endParaRPr>
        </a:p>
      </cdr:txBody>
    </cdr:sp>
  </cdr:relSizeAnchor>
  <cdr:relSizeAnchor xmlns:cdr="http://schemas.openxmlformats.org/drawingml/2006/chartDrawing">
    <cdr:from>
      <cdr:x>0.67961</cdr:x>
      <cdr:y>0.10081</cdr:y>
    </cdr:from>
    <cdr:to>
      <cdr:x>0.76699</cdr:x>
      <cdr:y>0.15841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0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0.66019</cdr:x>
      <cdr:y>0.0432</cdr:y>
    </cdr:from>
    <cdr:to>
      <cdr:x>0.7767</cdr:x>
      <cdr:y>0.11521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96544" y="216004"/>
          <a:ext cx="864096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3366"/>
              </a:solidFill>
            </a:rPr>
            <a:t>97,7</a:t>
          </a:r>
          <a:r>
            <a:rPr lang="ru-RU" sz="2000" b="1" dirty="0" smtClean="0">
              <a:solidFill>
                <a:srgbClr val="003366"/>
              </a:solidFill>
            </a:rPr>
            <a:t>%</a:t>
          </a:r>
          <a:endParaRPr lang="ru-RU" sz="2000" b="1" dirty="0">
            <a:solidFill>
              <a:srgbClr val="003366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0.31356</cdr:x>
      <cdr:y>0.03461</cdr:y>
    </cdr:from>
    <cdr:to>
      <cdr:x>0.44915</cdr:x>
      <cdr:y>0.12373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302" y="167823"/>
          <a:ext cx="1152100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</a:rPr>
            <a:t>98,5%</a:t>
          </a:r>
          <a:endParaRPr lang="ru-RU" sz="2000" b="1" dirty="0">
            <a:solidFill>
              <a:srgbClr val="1D2A4B"/>
            </a:solidFill>
          </a:endParaRPr>
        </a:p>
      </cdr:txBody>
    </cdr:sp>
  </cdr:relSizeAnchor>
  <cdr:relSizeAnchor xmlns:cdr="http://schemas.openxmlformats.org/drawingml/2006/chartDrawing">
    <cdr:from>
      <cdr:x>0.63559</cdr:x>
      <cdr:y>0.24758</cdr:y>
    </cdr:from>
    <cdr:to>
      <cdr:x>0.75424</cdr:x>
      <cdr:y>0.33166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00600" y="1200329"/>
          <a:ext cx="1008112" cy="407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</a:rPr>
            <a:t>99,6%</a:t>
          </a:r>
          <a:endParaRPr lang="ru-RU" sz="2000" b="1" dirty="0">
            <a:solidFill>
              <a:srgbClr val="1D2A4B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0.42358</cdr:x>
      <cdr:y>0.05882</cdr:y>
    </cdr:from>
    <cdr:to>
      <cdr:x>0.58952</cdr:x>
      <cdr:y>0.14706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92378" y="288032"/>
          <a:ext cx="1368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  <a:latin typeface="Book Antiqua" panose="02040602050305030304" pitchFamily="18" charset="0"/>
            </a:rPr>
            <a:t>18,4 %</a:t>
          </a:r>
          <a:endParaRPr lang="ru-RU" sz="2000" b="1" dirty="0">
            <a:solidFill>
              <a:srgbClr val="1D2A4B"/>
            </a:solidFill>
            <a:latin typeface="Book Antiqua" panose="02040602050305030304" pitchFamily="18" charset="0"/>
          </a:endParaRPr>
        </a:p>
      </cdr:txBody>
    </cdr:sp>
  </cdr:relSizeAnchor>
  <cdr:relSizeAnchor xmlns:cdr="http://schemas.openxmlformats.org/drawingml/2006/chartDrawing">
    <cdr:from>
      <cdr:x>0.0393</cdr:x>
      <cdr:y>0.69118</cdr:y>
    </cdr:from>
    <cdr:to>
      <cdr:x>0.24891</cdr:x>
      <cdr:y>0.82353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4028" y="3384376"/>
          <a:ext cx="172819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1D2A4B"/>
              </a:solidFill>
              <a:latin typeface="Book Antiqua" panose="02040602050305030304" pitchFamily="18" charset="0"/>
            </a:rPr>
            <a:t>81,6 %</a:t>
          </a:r>
          <a:endParaRPr lang="ru-RU" sz="2000" b="1" dirty="0">
            <a:solidFill>
              <a:srgbClr val="1D2A4B"/>
            </a:solidFill>
            <a:latin typeface="Book Antiqua" panose="0204060205030503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F3320A-129E-4060-8518-619172A03CB5}" type="datetimeFigureOut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E92ACB-E04C-41A8-8ED2-372B47D2A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B5612F-0DC9-4C4F-A8BD-40A545D256B1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D44073-9D80-417F-BCF3-2CA085BE6C6F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5EA09-324A-4BE7-B25F-DC6212F9D8D9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8A1BB5-510C-4D5B-8FE0-DF8AC4B3C5A6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6719DC-99B3-4903-A339-683086A3D21B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9257-ECE6-41EB-8AC2-79F0965EA015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E827F-C2A8-40A6-A495-4A501FCBC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3E55-14F7-4660-9A21-00E8FC3A8969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EF6C-DBAB-40D8-A758-CED6B7921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BEA90-2954-4F8B-A992-DAEDAD5B8630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4028F-DECE-4233-B3AF-97EC8B439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F986A-0767-4FD0-8591-65C3D8A53095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42CC6-2845-4362-9F12-4DC054201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FF247-FF13-4606-88F4-5DE4321B4156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880DA-8740-4D21-8EC8-7C501394C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EDB1D-A35E-40BA-8B91-C02AB81C7626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FE3DF-F6A2-404C-BC36-0E8408637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3325A-3419-46F5-BFEE-8F7B1966ADFE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F014A-AE4C-4EE7-BF31-9CEA45844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E9F49-BBB2-4647-90AD-CDB870B19AE5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7AA7-DF01-4FFC-B3EA-88AE21EF1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48379-C41E-4859-94F4-7EB41E0AC62D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02BA-090B-48C6-8056-9B9170F2D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38089-5280-4053-BF53-794047F6947B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E8EA-1824-40D3-A436-DDF42AF53E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866E-97CC-4564-8AAA-8C56913880F5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2A63E-CF3B-4864-B859-3B1F9E40C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4515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33A0379-FFD4-417F-9281-C02526AFF913}" type="datetime1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5093449-62B2-4E27-85D9-9CACB8A8E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8" r:id="rId1"/>
    <p:sldLayoutId id="2147484569" r:id="rId2"/>
    <p:sldLayoutId id="2147484570" r:id="rId3"/>
    <p:sldLayoutId id="2147484571" r:id="rId4"/>
    <p:sldLayoutId id="2147484572" r:id="rId5"/>
    <p:sldLayoutId id="2147484573" r:id="rId6"/>
    <p:sldLayoutId id="2147484574" r:id="rId7"/>
    <p:sldLayoutId id="2147484575" r:id="rId8"/>
    <p:sldLayoutId id="2147484576" r:id="rId9"/>
    <p:sldLayoutId id="2147484577" r:id="rId10"/>
    <p:sldLayoutId id="214748457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>
          <a:solidFill>
            <a:schemeClr val="tx1"/>
          </a:solidFill>
          <a:latin typeface="+mn-lt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>
          <a:solidFill>
            <a:schemeClr val="tx1"/>
          </a:solidFill>
          <a:latin typeface="+mn-lt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>
          <a:solidFill>
            <a:schemeClr val="tx1"/>
          </a:solidFill>
          <a:latin typeface="+mn-lt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5pPr>
      <a:lvl6pPr marL="20018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6pPr>
      <a:lvl7pPr marL="24590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7pPr>
      <a:lvl8pPr marL="29162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8pPr>
      <a:lvl9pPr marL="33734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5DBC-8814-40EF-B133-284179AFE8FE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68313" y="1049338"/>
            <a:ext cx="8207375" cy="475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6600" b="1" dirty="0">
                <a:solidFill>
                  <a:schemeClr val="accent2"/>
                </a:solidFill>
                <a:latin typeface="Franklin Gothic Heavy" pitchFamily="34" charset="0"/>
              </a:rPr>
              <a:t>Отчет</a:t>
            </a:r>
            <a:r>
              <a:rPr lang="ru-RU" sz="4800" b="1" dirty="0">
                <a:solidFill>
                  <a:schemeClr val="accent2"/>
                </a:solidFill>
                <a:latin typeface="Franklin Gothic Heavy" pitchFamily="34" charset="0"/>
              </a:rPr>
              <a:t> </a:t>
            </a:r>
            <a:endParaRPr lang="en-US" sz="4800" b="1" dirty="0">
              <a:solidFill>
                <a:schemeClr val="accent2"/>
              </a:solidFill>
              <a:latin typeface="Franklin Gothic Heavy" pitchFamily="34" charset="0"/>
            </a:endParaRPr>
          </a:p>
          <a:p>
            <a:pPr algn="ctr" eaLnBrk="1" hangingPunct="1"/>
            <a:r>
              <a:rPr lang="ru-RU" sz="4800" b="1" dirty="0">
                <a:solidFill>
                  <a:schemeClr val="accent2"/>
                </a:solidFill>
                <a:latin typeface="Franklin Gothic Heavy" pitchFamily="34" charset="0"/>
              </a:rPr>
              <a:t>об исполнении бюджета </a:t>
            </a:r>
          </a:p>
          <a:p>
            <a:pPr algn="ctr" eaLnBrk="1" hangingPunct="1"/>
            <a:r>
              <a:rPr lang="ru-RU" sz="4800" b="1" dirty="0">
                <a:solidFill>
                  <a:schemeClr val="accent2"/>
                </a:solidFill>
                <a:latin typeface="Franklin Gothic Heavy" pitchFamily="34" charset="0"/>
              </a:rPr>
              <a:t>муниципального образования </a:t>
            </a:r>
            <a:endParaRPr lang="en-US" sz="4800" b="1" dirty="0">
              <a:solidFill>
                <a:schemeClr val="accent2"/>
              </a:solidFill>
              <a:latin typeface="Franklin Gothic Heavy" pitchFamily="34" charset="0"/>
            </a:endParaRPr>
          </a:p>
          <a:p>
            <a:pPr algn="ctr" eaLnBrk="1" hangingPunct="1"/>
            <a:r>
              <a:rPr lang="ru-RU" sz="4800" b="1" dirty="0">
                <a:solidFill>
                  <a:schemeClr val="accent2"/>
                </a:solidFill>
                <a:latin typeface="Franklin Gothic Demi" pitchFamily="34" charset="0"/>
              </a:rPr>
              <a:t>Изыхский</a:t>
            </a:r>
            <a:r>
              <a:rPr lang="ru-RU" sz="4800" b="1" dirty="0">
                <a:solidFill>
                  <a:schemeClr val="accent2"/>
                </a:solidFill>
                <a:latin typeface="Franklin Gothic Heavy" pitchFamily="34" charset="0"/>
              </a:rPr>
              <a:t> сельсовет</a:t>
            </a:r>
          </a:p>
          <a:p>
            <a:pPr algn="ctr" eaLnBrk="1" hangingPunct="1"/>
            <a:r>
              <a:rPr lang="ru-RU" sz="4800" b="1" dirty="0">
                <a:solidFill>
                  <a:schemeClr val="accent2"/>
                </a:solidFill>
                <a:latin typeface="Franklin Gothic Heavy" pitchFamily="34" charset="0"/>
              </a:rPr>
              <a:t>за 2016 год</a:t>
            </a:r>
            <a:r>
              <a:rPr lang="ru-RU" sz="4800" b="1" dirty="0">
                <a:solidFill>
                  <a:srgbClr val="003366"/>
                </a:solidFill>
                <a:latin typeface="Franklin Gothic Heavy" pitchFamily="34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D3A23-5510-4708-84A5-0EA18F6E389A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395288" y="173038"/>
            <a:ext cx="8353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000">
                <a:solidFill>
                  <a:schemeClr val="accent2"/>
                </a:solidFill>
                <a:latin typeface="Franklin Gothic Heavy" pitchFamily="34" charset="0"/>
              </a:rPr>
              <a:t>Расходы бюджета муниципального образования Изыхский сельсовет за 2016 год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979537" y="997173"/>
          <a:ext cx="721263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ADEC3-0573-4259-A30E-2F7E4CBB54B0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26629" name="TextBox 2"/>
          <p:cNvSpPr txBox="1">
            <a:spLocks noChangeArrowheads="1"/>
          </p:cNvSpPr>
          <p:nvPr/>
        </p:nvSpPr>
        <p:spPr bwMode="auto">
          <a:xfrm>
            <a:off x="539750" y="333375"/>
            <a:ext cx="8064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800" dirty="0">
                <a:solidFill>
                  <a:schemeClr val="accent2"/>
                </a:solidFill>
                <a:latin typeface="Franklin Gothic Heavy" pitchFamily="34" charset="0"/>
              </a:rPr>
              <a:t>Функциональная структура расходов                    в 2016 году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23850" y="1287463"/>
          <a:ext cx="8640763" cy="545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32">
              <a:srgbClr val="DAECF6"/>
            </a:gs>
            <a:gs pos="46986">
              <a:srgbClr val="BED0DD"/>
            </a:gs>
            <a:gs pos="23500">
              <a:srgbClr val="D1E3EE"/>
            </a:gs>
            <a:gs pos="0">
              <a:schemeClr val="bg2">
                <a:tint val="50000"/>
                <a:satMod val="180000"/>
              </a:schemeClr>
            </a:gs>
            <a:gs pos="100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3CF476DB-7EA6-42CD-8980-8BCD373153BF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27651" name="TextBox 1"/>
          <p:cNvSpPr txBox="1">
            <a:spLocks noChangeArrowheads="1"/>
          </p:cNvSpPr>
          <p:nvPr/>
        </p:nvSpPr>
        <p:spPr bwMode="auto">
          <a:xfrm>
            <a:off x="576263" y="439738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3600">
                <a:solidFill>
                  <a:schemeClr val="accent2"/>
                </a:solidFill>
                <a:latin typeface="Franklin Gothic Heavy" pitchFamily="34" charset="0"/>
              </a:rPr>
              <a:t>Общегосударственные вопросы</a:t>
            </a:r>
          </a:p>
        </p:txBody>
      </p:sp>
      <p:grpSp>
        <p:nvGrpSpPr>
          <p:cNvPr id="27652" name="Группа 10"/>
          <p:cNvGrpSpPr>
            <a:grpSpLocks/>
          </p:cNvGrpSpPr>
          <p:nvPr/>
        </p:nvGrpSpPr>
        <p:grpSpPr bwMode="auto">
          <a:xfrm>
            <a:off x="576263" y="439738"/>
            <a:ext cx="8353425" cy="5653087"/>
            <a:chOff x="395536" y="332656"/>
            <a:chExt cx="8352928" cy="554461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95536" y="332656"/>
              <a:ext cx="8352928" cy="5544616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</p:sp>
        <p:sp>
          <p:nvSpPr>
            <p:cNvPr id="13" name="Полилиния 12"/>
            <p:cNvSpPr/>
            <p:nvPr/>
          </p:nvSpPr>
          <p:spPr>
            <a:xfrm>
              <a:off x="646360" y="978987"/>
              <a:ext cx="7848872" cy="1482808"/>
            </a:xfrm>
            <a:custGeom>
              <a:avLst/>
              <a:gdLst>
                <a:gd name="connsiteX0" fmla="*/ 0 w 2702162"/>
                <a:gd name="connsiteY0" fmla="*/ 270216 h 4468315"/>
                <a:gd name="connsiteX1" fmla="*/ 270216 w 2702162"/>
                <a:gd name="connsiteY1" fmla="*/ 0 h 4468315"/>
                <a:gd name="connsiteX2" fmla="*/ 2431946 w 2702162"/>
                <a:gd name="connsiteY2" fmla="*/ 0 h 4468315"/>
                <a:gd name="connsiteX3" fmla="*/ 2702162 w 2702162"/>
                <a:gd name="connsiteY3" fmla="*/ 270216 h 4468315"/>
                <a:gd name="connsiteX4" fmla="*/ 2702162 w 2702162"/>
                <a:gd name="connsiteY4" fmla="*/ 4198099 h 4468315"/>
                <a:gd name="connsiteX5" fmla="*/ 2431946 w 2702162"/>
                <a:gd name="connsiteY5" fmla="*/ 4468315 h 4468315"/>
                <a:gd name="connsiteX6" fmla="*/ 270216 w 2702162"/>
                <a:gd name="connsiteY6" fmla="*/ 4468315 h 4468315"/>
                <a:gd name="connsiteX7" fmla="*/ 0 w 2702162"/>
                <a:gd name="connsiteY7" fmla="*/ 4198099 h 4468315"/>
                <a:gd name="connsiteX8" fmla="*/ 0 w 2702162"/>
                <a:gd name="connsiteY8" fmla="*/ 270216 h 4468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2162" h="4468315">
                  <a:moveTo>
                    <a:pt x="0" y="270216"/>
                  </a:moveTo>
                  <a:cubicBezTo>
                    <a:pt x="0" y="120980"/>
                    <a:pt x="120980" y="0"/>
                    <a:pt x="270216" y="0"/>
                  </a:cubicBezTo>
                  <a:lnTo>
                    <a:pt x="2431946" y="0"/>
                  </a:lnTo>
                  <a:cubicBezTo>
                    <a:pt x="2581182" y="0"/>
                    <a:pt x="2702162" y="120980"/>
                    <a:pt x="2702162" y="270216"/>
                  </a:cubicBezTo>
                  <a:lnTo>
                    <a:pt x="2702162" y="4198099"/>
                  </a:lnTo>
                  <a:cubicBezTo>
                    <a:pt x="2702162" y="4347335"/>
                    <a:pt x="2581182" y="4468315"/>
                    <a:pt x="2431946" y="4468315"/>
                  </a:cubicBezTo>
                  <a:lnTo>
                    <a:pt x="270216" y="4468315"/>
                  </a:lnTo>
                  <a:cubicBezTo>
                    <a:pt x="120980" y="4468315"/>
                    <a:pt x="0" y="4347335"/>
                    <a:pt x="0" y="4198099"/>
                  </a:cubicBezTo>
                  <a:lnTo>
                    <a:pt x="0" y="270216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91844" tIns="91844" rIns="91844" bIns="91844" spcCol="1270" anchor="ctr"/>
            <a:lstStyle/>
            <a:p>
              <a:pPr algn="ctr" defTabSz="8890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solidFill>
                    <a:srgbClr val="003366"/>
                  </a:solidFill>
                  <a:latin typeface="Franklin Gothic Demi Cond" panose="020B0706030402020204" pitchFamily="34" charset="0"/>
                </a:rPr>
                <a:t>Общегосударственные расходы – 868,17</a:t>
              </a:r>
              <a:r>
                <a:rPr lang="ru-RU" sz="2800" b="1" dirty="0">
                  <a:solidFill>
                    <a:srgbClr val="003366"/>
                  </a:solidFill>
                  <a:latin typeface="Franklin Gothic Demi" panose="020B0703020102020204" pitchFamily="34" charset="0"/>
                </a:rPr>
                <a:t>  </a:t>
              </a:r>
              <a:r>
                <a:rPr lang="ru-RU" sz="2400" dirty="0">
                  <a:solidFill>
                    <a:srgbClr val="003366"/>
                  </a:solidFill>
                  <a:latin typeface="Franklin Gothic Demi Cond" panose="020B0706030402020204" pitchFamily="34" charset="0"/>
                </a:rPr>
                <a:t>тыс. руб.,                  или</a:t>
              </a:r>
              <a:r>
                <a:rPr lang="ru-RU" sz="2400" dirty="0">
                  <a:solidFill>
                    <a:srgbClr val="003366"/>
                  </a:solidFill>
                  <a:latin typeface="Franklin Gothic Heavy" panose="020B0903020102020204" pitchFamily="34" charset="0"/>
                </a:rPr>
                <a:t> 79,3 % </a:t>
              </a:r>
              <a:r>
                <a:rPr lang="ru-RU" sz="2400" dirty="0">
                  <a:solidFill>
                    <a:srgbClr val="003366"/>
                  </a:solidFill>
                  <a:latin typeface="Franklin Gothic Demi Cond" panose="020B0706030402020204" pitchFamily="34" charset="0"/>
                </a:rPr>
                <a:t>от плановых назначений 2016 года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90799" y="2911113"/>
              <a:ext cx="7632246" cy="2754402"/>
            </a:xfrm>
            <a:custGeom>
              <a:avLst/>
              <a:gdLst>
                <a:gd name="connsiteX0" fmla="*/ 0 w 4532306"/>
                <a:gd name="connsiteY0" fmla="*/ 98557 h 985572"/>
                <a:gd name="connsiteX1" fmla="*/ 98557 w 4532306"/>
                <a:gd name="connsiteY1" fmla="*/ 0 h 985572"/>
                <a:gd name="connsiteX2" fmla="*/ 4433749 w 4532306"/>
                <a:gd name="connsiteY2" fmla="*/ 0 h 985572"/>
                <a:gd name="connsiteX3" fmla="*/ 4532306 w 4532306"/>
                <a:gd name="connsiteY3" fmla="*/ 98557 h 985572"/>
                <a:gd name="connsiteX4" fmla="*/ 4532306 w 4532306"/>
                <a:gd name="connsiteY4" fmla="*/ 887015 h 985572"/>
                <a:gd name="connsiteX5" fmla="*/ 4433749 w 4532306"/>
                <a:gd name="connsiteY5" fmla="*/ 985572 h 985572"/>
                <a:gd name="connsiteX6" fmla="*/ 98557 w 4532306"/>
                <a:gd name="connsiteY6" fmla="*/ 985572 h 985572"/>
                <a:gd name="connsiteX7" fmla="*/ 0 w 4532306"/>
                <a:gd name="connsiteY7" fmla="*/ 887015 h 985572"/>
                <a:gd name="connsiteX8" fmla="*/ 0 w 4532306"/>
                <a:gd name="connsiteY8" fmla="*/ 98557 h 985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32306" h="985572">
                  <a:moveTo>
                    <a:pt x="0" y="98557"/>
                  </a:moveTo>
                  <a:cubicBezTo>
                    <a:pt x="0" y="44125"/>
                    <a:pt x="44125" y="0"/>
                    <a:pt x="98557" y="0"/>
                  </a:cubicBezTo>
                  <a:lnTo>
                    <a:pt x="4433749" y="0"/>
                  </a:lnTo>
                  <a:cubicBezTo>
                    <a:pt x="4488181" y="0"/>
                    <a:pt x="4532306" y="44125"/>
                    <a:pt x="4532306" y="98557"/>
                  </a:cubicBezTo>
                  <a:lnTo>
                    <a:pt x="4532306" y="887015"/>
                  </a:lnTo>
                  <a:cubicBezTo>
                    <a:pt x="4532306" y="941447"/>
                    <a:pt x="4488181" y="985572"/>
                    <a:pt x="4433749" y="985572"/>
                  </a:cubicBezTo>
                  <a:lnTo>
                    <a:pt x="98557" y="985572"/>
                  </a:lnTo>
                  <a:cubicBezTo>
                    <a:pt x="44125" y="985572"/>
                    <a:pt x="0" y="941447"/>
                    <a:pt x="0" y="887015"/>
                  </a:cubicBezTo>
                  <a:lnTo>
                    <a:pt x="0" y="98557"/>
                  </a:ln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9026" tIns="39026" rIns="39026" bIns="39026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  <a:latin typeface="Franklin Gothic Medium" panose="020B0603020102020204" pitchFamily="34" charset="0"/>
                </a:rPr>
                <a:t>В данном разделе отражаются расходы на содержание:</a:t>
              </a:r>
            </a:p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  <a:latin typeface="Franklin Gothic Medium" panose="020B0603020102020204" pitchFamily="34" charset="0"/>
                </a:rPr>
                <a:t>- высших должностных лиц (глава муниципального образования, аппарат управления),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72764-6B3B-49F7-862F-92341E6EC2E9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503238" y="173038"/>
            <a:ext cx="81375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600">
                <a:solidFill>
                  <a:schemeClr val="accent2"/>
                </a:solidFill>
                <a:latin typeface="Franklin Gothic Heavy" pitchFamily="34" charset="0"/>
              </a:rPr>
              <a:t>Национальная оборона, национальная безопасность и правоохранительная деятельность, национальная экономика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1466493"/>
          <a:ext cx="8496944" cy="5202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04DC8-DF5E-4832-AB3A-60DBE9B96275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431800" y="180975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3600">
                <a:solidFill>
                  <a:schemeClr val="accent2"/>
                </a:solidFill>
                <a:latin typeface="Franklin Gothic Heavy" pitchFamily="34" charset="0"/>
              </a:rPr>
              <a:t>Жилищно-коммунальное хозяйство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288" y="971550"/>
            <a:ext cx="8605837" cy="1296988"/>
          </a:xfrm>
          <a:prstGeom prst="roundRect">
            <a:avLst/>
          </a:prstGeom>
          <a:solidFill>
            <a:srgbClr val="BFEBFA"/>
          </a:solidFill>
          <a:ln>
            <a:solidFill>
              <a:srgbClr val="BFEB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Исполнено за 2016 год – 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2118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тыс. руб., или  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99,0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%                к бюджетным назначениям 2016 года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11263" y="2636838"/>
            <a:ext cx="7235825" cy="15843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Уличное освещение</a:t>
            </a:r>
          </a:p>
          <a:p>
            <a:pPr algn="ctr" eaLnBrk="1" hangingPunct="1">
              <a:defRPr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исполнение составило  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673,0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тыс. рублей, или 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100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%                    от годовых назначений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10798" y="4581128"/>
            <a:ext cx="7236516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Medium" panose="020B0603020102020204" pitchFamily="34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Благоустройство </a:t>
            </a:r>
            <a:r>
              <a:rPr lang="ru-RU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(ликвидация свалок, приобретение хоз. инвентаря, )</a:t>
            </a:r>
          </a:p>
          <a:p>
            <a:pPr algn="ctr" eaLnBrk="1" hangingPunct="1">
              <a:defRPr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исполнение составило  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508,0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тыс. рублей, или 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99,4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%                от годовых назначений</a:t>
            </a:r>
          </a:p>
          <a:p>
            <a:pPr algn="ctr" eaLnBrk="1" hangingPunct="1">
              <a:defRPr/>
            </a:pPr>
            <a:endParaRPr lang="ru-RU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B32DCA16-A4D8-4915-8701-0B53E34C922E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539750" y="333375"/>
            <a:ext cx="7993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5400">
                <a:solidFill>
                  <a:schemeClr val="accent2"/>
                </a:solidFill>
                <a:latin typeface="Franklin Gothic Heavy" pitchFamily="34" charset="0"/>
              </a:rPr>
              <a:t>Образование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467544" y="1397000"/>
          <a:ext cx="820891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B58F0-8B66-4F63-BB9C-BE16F6E68F34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323850" y="11588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3600">
                <a:solidFill>
                  <a:schemeClr val="accent2"/>
                </a:solidFill>
                <a:latin typeface="Franklin Gothic Heavy" pitchFamily="34" charset="0"/>
              </a:rPr>
              <a:t>Культура, кинематография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933056"/>
            <a:ext cx="3744416" cy="24314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Подраздел «Культура» -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1263,0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тыс. руб.,  или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99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% от годовых плановых назначений</a:t>
            </a:r>
          </a:p>
          <a:p>
            <a:pPr algn="ctr" eaLnBrk="1" hangingPunct="1">
              <a:defRPr/>
            </a:pPr>
            <a:endParaRPr lang="ru-RU" sz="2400" dirty="0">
              <a:solidFill>
                <a:srgbClr val="003366"/>
              </a:solidFill>
              <a:latin typeface="Franklin Gothic Heavy" panose="020B0903020102020204" pitchFamily="34" charset="0"/>
            </a:endParaRPr>
          </a:p>
          <a:p>
            <a:pPr algn="ctr" eaLnBrk="1" hangingPunct="1">
              <a:defRPr/>
            </a:pPr>
            <a:endParaRPr lang="ru-RU" sz="2400" dirty="0">
              <a:solidFill>
                <a:srgbClr val="003366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9" y="3933056"/>
            <a:ext cx="4536503" cy="20005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Подраздел «Другие вопросы в области культуры и кинематографии» -                     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1864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тыс. руб., или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100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% от годовых плановых назначений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9792" y="1068096"/>
            <a:ext cx="3744416" cy="1692771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В 2016 году освоено –    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3127,0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тыс. руб.,          или </a:t>
            </a:r>
            <a:r>
              <a:rPr lang="ru-RU" sz="28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99,9</a:t>
            </a:r>
            <a:r>
              <a:rPr lang="ru-RU" sz="2400" dirty="0" smtClean="0">
                <a:solidFill>
                  <a:srgbClr val="003366"/>
                </a:solidFill>
                <a:latin typeface="Franklin Gothic Heavy" panose="020B0903020102020204" pitchFamily="34" charset="0"/>
              </a:rPr>
              <a:t> </a:t>
            </a:r>
            <a:r>
              <a:rPr lang="ru-RU" sz="2400" dirty="0">
                <a:solidFill>
                  <a:srgbClr val="003366"/>
                </a:solidFill>
                <a:latin typeface="Franklin Gothic Heavy" panose="020B0903020102020204" pitchFamily="34" charset="0"/>
              </a:rPr>
              <a:t>% от годовых плановых назначений</a:t>
            </a:r>
          </a:p>
        </p:txBody>
      </p:sp>
      <p:sp>
        <p:nvSpPr>
          <p:cNvPr id="16" name="Выгнутая влево стрелка 15"/>
          <p:cNvSpPr/>
          <p:nvPr/>
        </p:nvSpPr>
        <p:spPr>
          <a:xfrm>
            <a:off x="971550" y="1557338"/>
            <a:ext cx="1296988" cy="2087562"/>
          </a:xfrm>
          <a:prstGeom prst="curved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право стрелка 16"/>
          <p:cNvSpPr/>
          <p:nvPr/>
        </p:nvSpPr>
        <p:spPr>
          <a:xfrm>
            <a:off x="6804025" y="1439863"/>
            <a:ext cx="1368425" cy="2349500"/>
          </a:xfrm>
          <a:prstGeom prst="curvedLef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38FC6ABF-ED56-4003-9E04-6804F8E6EED7}" type="slidenum">
              <a:rPr lang="ru-RU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466725" y="188913"/>
            <a:ext cx="820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3600">
                <a:solidFill>
                  <a:schemeClr val="accent2"/>
                </a:solidFill>
                <a:latin typeface="Franklin Gothic Heavy" pitchFamily="34" charset="0"/>
              </a:rPr>
              <a:t>Социальная политика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834971"/>
          <a:ext cx="8496944" cy="5690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 flipV="1">
            <a:off x="2268538" y="6427788"/>
            <a:ext cx="4175125" cy="460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141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000" dirty="0">
              <a:solidFill>
                <a:srgbClr val="003366"/>
              </a:solidFill>
              <a:latin typeface="Franklin Gothic Heavy" panose="020B09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9AFE4-CFFA-48A0-A6A5-6DFB8CE448D8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250825" y="2852738"/>
            <a:ext cx="8642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6000">
                <a:solidFill>
                  <a:schemeClr val="accent2"/>
                </a:solidFill>
                <a:latin typeface="Franklin Gothic Heavy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2">
                <a:tint val="50000"/>
                <a:satMod val="180000"/>
              </a:schemeClr>
            </a:gs>
            <a:gs pos="100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7E0C0-4390-499A-94C9-7B83F685B593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5367" name="TextBox 2"/>
          <p:cNvSpPr txBox="1">
            <a:spLocks noChangeArrowheads="1"/>
          </p:cNvSpPr>
          <p:nvPr/>
        </p:nvSpPr>
        <p:spPr bwMode="auto">
          <a:xfrm>
            <a:off x="539750" y="404813"/>
            <a:ext cx="79930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Основные характеристики исполнения бюджета муниципального образования Изыхский сельсовет                за 2016 год  (тыс.руб.)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827088" y="1604963"/>
          <a:ext cx="74168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656EB-4735-48E5-897A-B7D40892CAEC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6389" name="TextBox 2"/>
          <p:cNvSpPr txBox="1">
            <a:spLocks noChangeArrowheads="1"/>
          </p:cNvSpPr>
          <p:nvPr/>
        </p:nvSpPr>
        <p:spPr bwMode="auto">
          <a:xfrm>
            <a:off x="368300" y="404813"/>
            <a:ext cx="83518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Доходы бюджета муниципального образования Изыхский сельсовет</a:t>
            </a:r>
          </a:p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за 2016 год (тыс.руб.)</a:t>
            </a:r>
          </a:p>
        </p:txBody>
      </p:sp>
      <p:graphicFrame>
        <p:nvGraphicFramePr>
          <p:cNvPr id="5" name="Диаграмма 9"/>
          <p:cNvGraphicFramePr>
            <a:graphicFrameLocks/>
          </p:cNvGraphicFramePr>
          <p:nvPr/>
        </p:nvGraphicFramePr>
        <p:xfrm>
          <a:off x="323850" y="1604963"/>
          <a:ext cx="8496300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8EE0C-AEA2-49B2-BE80-50BCC2CE2E01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428625" y="333375"/>
            <a:ext cx="82470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dirty="0">
                <a:solidFill>
                  <a:schemeClr val="accent2"/>
                </a:solidFill>
                <a:latin typeface="Franklin Gothic Heavy" pitchFamily="34" charset="0"/>
              </a:rPr>
              <a:t>Доля налоговых и неналоговых поступлений в общей сумме доходов бюджета муниципального образования Изыхский  сельсовет в 2016 году</a:t>
            </a:r>
          </a:p>
        </p:txBody>
      </p:sp>
      <p:graphicFrame>
        <p:nvGraphicFramePr>
          <p:cNvPr id="5" name="Диаграмма 2"/>
          <p:cNvGraphicFramePr>
            <a:graphicFrameLocks/>
          </p:cNvGraphicFramePr>
          <p:nvPr/>
        </p:nvGraphicFramePr>
        <p:xfrm>
          <a:off x="431800" y="1773238"/>
          <a:ext cx="8243888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FD53A-889A-44A4-A7BC-B0E198A21A70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18437" name="Прямоугольник 3"/>
          <p:cNvSpPr>
            <a:spLocks noChangeArrowheads="1"/>
          </p:cNvSpPr>
          <p:nvPr/>
        </p:nvSpPr>
        <p:spPr bwMode="auto">
          <a:xfrm>
            <a:off x="900113" y="333375"/>
            <a:ext cx="81359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Структура налоговых доходов бюджета муниципального образования Изыхский сельсовет</a:t>
            </a:r>
          </a:p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 за 2016 год (план)</a:t>
            </a: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1524000" y="1533525"/>
          <a:ext cx="62166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E0A4A-9867-4B85-B2BC-B70206045428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500063" y="333375"/>
            <a:ext cx="81041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Исполнение налоговых доходов бюджета муниципального образования Изыхский сельсовет                   за 2016 год</a:t>
            </a:r>
          </a:p>
        </p:txBody>
      </p:sp>
      <p:graphicFrame>
        <p:nvGraphicFramePr>
          <p:cNvPr id="5" name="Диаграмма 2"/>
          <p:cNvGraphicFramePr>
            <a:graphicFrameLocks/>
          </p:cNvGraphicFramePr>
          <p:nvPr/>
        </p:nvGraphicFramePr>
        <p:xfrm>
          <a:off x="500063" y="1773238"/>
          <a:ext cx="8353425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023E9-985E-4AD7-9C43-6B4BE3B9E82B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20485" name="TextBox 2"/>
          <p:cNvSpPr txBox="1">
            <a:spLocks noChangeArrowheads="1"/>
          </p:cNvSpPr>
          <p:nvPr/>
        </p:nvSpPr>
        <p:spPr bwMode="auto">
          <a:xfrm>
            <a:off x="539750" y="404813"/>
            <a:ext cx="8135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Структура неналоговых доходов бюджета муниципального образования Изыхский сельсовет                       за 2016 год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0" y="1601788"/>
          <a:ext cx="8604250" cy="5256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B1854C42-0163-4A42-BC04-D7C741A2E6C7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412750" y="188913"/>
            <a:ext cx="83518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solidFill>
                  <a:schemeClr val="accent2"/>
                </a:solidFill>
                <a:latin typeface="Franklin Gothic Heavy" pitchFamily="34" charset="0"/>
              </a:rPr>
              <a:t>Исполнение бюджета муниципального образования Изыхский сельсовет по неналоговым доходам                     за 2016 год</a:t>
            </a: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250825" y="1397000"/>
          <a:ext cx="856932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1825" y="6459538"/>
            <a:ext cx="1947863" cy="255587"/>
          </a:xfrm>
        </p:spPr>
        <p:txBody>
          <a:bodyPr/>
          <a:lstStyle/>
          <a:p>
            <a:pPr>
              <a:defRPr/>
            </a:pPr>
            <a:fld id="{7D8B010E-13E9-46AE-B1E6-24031B5273AB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539750" y="188913"/>
            <a:ext cx="8064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dirty="0">
                <a:solidFill>
                  <a:schemeClr val="accent2"/>
                </a:solidFill>
                <a:latin typeface="Franklin Gothic Heavy" pitchFamily="34" charset="0"/>
              </a:rPr>
              <a:t>Объем безвозмездных поступлений в бюджет муниципального образования Изыхский сельсовет</a:t>
            </a:r>
          </a:p>
          <a:p>
            <a:pPr algn="ctr" eaLnBrk="1" hangingPunct="1"/>
            <a:r>
              <a:rPr lang="ru-RU" sz="2400" dirty="0">
                <a:solidFill>
                  <a:schemeClr val="accent2"/>
                </a:solidFill>
                <a:latin typeface="Franklin Gothic Heavy" pitchFamily="34" charset="0"/>
              </a:rPr>
              <a:t>за  2016 год</a:t>
            </a: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358775" y="1389063"/>
          <a:ext cx="8426450" cy="528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пекс">
  <a:themeElements>
    <a:clrScheme name="Апекс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Апек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Апекс 1">
        <a:dk1>
          <a:srgbClr val="000000"/>
        </a:dk1>
        <a:lt1>
          <a:srgbClr val="FFFFFF"/>
        </a:lt1>
        <a:dk2>
          <a:srgbClr val="4E5B6F"/>
        </a:dk2>
        <a:lt2>
          <a:srgbClr val="D6ECFF"/>
        </a:lt2>
        <a:accent1>
          <a:srgbClr val="7FD13B"/>
        </a:accent1>
        <a:accent2>
          <a:srgbClr val="EA157A"/>
        </a:accent2>
        <a:accent3>
          <a:srgbClr val="FFFFFF"/>
        </a:accent3>
        <a:accent4>
          <a:srgbClr val="000000"/>
        </a:accent4>
        <a:accent5>
          <a:srgbClr val="C0E5AF"/>
        </a:accent5>
        <a:accent6>
          <a:srgbClr val="D4126E"/>
        </a:accent6>
        <a:hlink>
          <a:srgbClr val="EB8803"/>
        </a:hlink>
        <a:folHlink>
          <a:srgbClr val="5F77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12494</TotalTime>
  <Words>576</Words>
  <Application>Microsoft Office PowerPoint</Application>
  <PresentationFormat>Экран (4:3)</PresentationFormat>
  <Paragraphs>98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White</dc:creator>
  <cp:lastModifiedBy>user</cp:lastModifiedBy>
  <cp:revision>1852</cp:revision>
  <cp:lastPrinted>2015-05-25T07:31:26Z</cp:lastPrinted>
  <dcterms:modified xsi:type="dcterms:W3CDTF">2017-06-20T06:44:24Z</dcterms:modified>
</cp:coreProperties>
</file>